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3"/>
  </p:notesMasterIdLst>
  <p:sldIdLst>
    <p:sldId id="258" r:id="rId5"/>
    <p:sldId id="478" r:id="rId6"/>
    <p:sldId id="409" r:id="rId7"/>
    <p:sldId id="470" r:id="rId8"/>
    <p:sldId id="453" r:id="rId9"/>
    <p:sldId id="471" r:id="rId10"/>
    <p:sldId id="480" r:id="rId11"/>
    <p:sldId id="479" r:id="rId12"/>
    <p:sldId id="481" r:id="rId13"/>
    <p:sldId id="441" r:id="rId14"/>
    <p:sldId id="452" r:id="rId15"/>
    <p:sldId id="482" r:id="rId16"/>
    <p:sldId id="484" r:id="rId17"/>
    <p:sldId id="488" r:id="rId18"/>
    <p:sldId id="483" r:id="rId19"/>
    <p:sldId id="492" r:id="rId20"/>
    <p:sldId id="493" r:id="rId21"/>
    <p:sldId id="472" r:id="rId22"/>
    <p:sldId id="502" r:id="rId23"/>
    <p:sldId id="418" r:id="rId24"/>
    <p:sldId id="443" r:id="rId25"/>
    <p:sldId id="432" r:id="rId26"/>
    <p:sldId id="495" r:id="rId27"/>
    <p:sldId id="460" r:id="rId28"/>
    <p:sldId id="434" r:id="rId29"/>
    <p:sldId id="447" r:id="rId30"/>
    <p:sldId id="436" r:id="rId31"/>
    <p:sldId id="465" r:id="rId32"/>
    <p:sldId id="444" r:id="rId33"/>
    <p:sldId id="428" r:id="rId34"/>
    <p:sldId id="340" r:id="rId35"/>
    <p:sldId id="501" r:id="rId36"/>
    <p:sldId id="469" r:id="rId37"/>
    <p:sldId id="348" r:id="rId38"/>
    <p:sldId id="473" r:id="rId39"/>
    <p:sldId id="448" r:id="rId40"/>
    <p:sldId id="450" r:id="rId41"/>
    <p:sldId id="414" r:id="rId42"/>
  </p:sldIdLst>
  <p:sldSz cx="24382413" cy="13716000"/>
  <p:notesSz cx="6858000" cy="9144000"/>
  <p:embeddedFontLst>
    <p:embeddedFont>
      <p:font typeface="Assistant" pitchFamily="2" charset="-79"/>
      <p:regular r:id="rId44"/>
      <p:bold r:id="rId45"/>
    </p:embeddedFont>
    <p:embeddedFont>
      <p:font typeface="Mongoose Regular" panose="02000000000000000000" pitchFamily="50" charset="0"/>
      <p:regular r:id="rId46"/>
    </p:embeddedFont>
    <p:embeddedFont>
      <p:font typeface="Montserrat" panose="00000500000000000000" pitchFamily="2" charset="0"/>
      <p:regular r:id="rId47"/>
      <p:bold r:id="rId48"/>
      <p:italic r:id="rId49"/>
      <p:boldItalic r:id="rId50"/>
    </p:embeddedFont>
    <p:embeddedFont>
      <p:font typeface="Montserrat Light" panose="00000400000000000000" pitchFamily="2" charset="0"/>
      <p:regular r:id="rId51"/>
      <p:italic r:id="rId52"/>
    </p:embeddedFont>
    <p:embeddedFont>
      <p:font typeface="Montserrat SemiBold" panose="00000700000000000000" pitchFamily="2" charset="0"/>
      <p:bold r:id="rId53"/>
      <p:boldItalic r:id="rId54"/>
    </p:embeddedFont>
    <p:embeddedFont>
      <p:font typeface="Open sans" panose="020B0606030504020204" pitchFamily="34" charset="0"/>
      <p:regular r:id="rId55"/>
    </p:embeddedFont>
  </p:embeddedFontLst>
  <p:defaultTextStyle>
    <a:defPPr>
      <a:defRPr lang="sv-SE"/>
    </a:defPPr>
    <a:lvl1pPr marL="0" algn="l" defTabSz="1828686" rtl="0" eaLnBrk="1" latinLnBrk="0" hangingPunct="1">
      <a:defRPr sz="3600" kern="1200">
        <a:solidFill>
          <a:schemeClr val="tx1"/>
        </a:solidFill>
        <a:latin typeface="+mn-lt"/>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guide id="3" orient="horz" pos="1145" userDrawn="1">
          <p15:clr>
            <a:srgbClr val="A4A3A4"/>
          </p15:clr>
        </p15:guide>
        <p15:guide id="4" orient="horz" pos="1644" userDrawn="1">
          <p15:clr>
            <a:srgbClr val="A4A3A4"/>
          </p15:clr>
        </p15:guide>
        <p15:guide id="5" pos="1102" userDrawn="1">
          <p15:clr>
            <a:srgbClr val="A4A3A4"/>
          </p15:clr>
        </p15:guide>
        <p15:guide id="6" orient="horz" pos="941" userDrawn="1">
          <p15:clr>
            <a:srgbClr val="A4A3A4"/>
          </p15:clr>
        </p15:guide>
        <p15:guide id="7" orient="horz" pos="2596" userDrawn="1">
          <p15:clr>
            <a:srgbClr val="A4A3A4"/>
          </p15:clr>
        </p15:guide>
        <p15:guide id="8" pos="12782" userDrawn="1">
          <p15:clr>
            <a:srgbClr val="A4A3A4"/>
          </p15:clr>
        </p15:guide>
        <p15:guide id="9" pos="180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52352A-0E5D-82FF-FCDE-FC68AE2401E1}" name="Niklas Nordén (SIBF)" initials="NN(" userId="S::niklas.norden@innebandy.se::22b1eabb-c73e-4df6-9b9d-a65dd05a4199" providerId="AD"/>
  <p188:author id="{D7692F3F-3225-C1BC-AE08-98A2711F79E0}" name="Lisa Eskils (SIBF)" initials="L(" userId="S::lisa.eskils@innebandy.se::c44b0433-7f7d-4dad-81a9-8f6bbbfc1be2" providerId="AD"/>
  <p188:author id="{AA66A098-9F9F-750E-E084-DD3EB108C789}" name="Hanna Wiklund (SIBF)" initials="HW(" userId="S::Hanna.Wiklund@Innebandy.se::542031df-7f9a-4563-916b-f1eedf81730d" providerId="AD"/>
  <p188:author id="{F4B70CBE-88C9-DB3C-C071-748E96146B1D}" name="Hanna Wiklund (SIBF)" initials="H(" userId="S::hanna.wiklund@innebandy.se::542031df-7f9a-4563-916b-f1eedf8173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klas Nordén (SIBF)" initials="NN(" lastIdx="1" clrIdx="0">
    <p:extLst>
      <p:ext uri="{19B8F6BF-5375-455C-9EA6-DF929625EA0E}">
        <p15:presenceInfo xmlns:p15="http://schemas.microsoft.com/office/powerpoint/2012/main" userId="S::niklas.norden@innebandy.se::22b1eabb-c73e-4df6-9b9d-a65dd05a4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F88"/>
    <a:srgbClr val="19173B"/>
    <a:srgbClr val="0B0C26"/>
    <a:srgbClr val="18153C"/>
    <a:srgbClr val="F1EB74"/>
    <a:srgbClr val="19171D"/>
    <a:srgbClr val="1F3F6C"/>
    <a:srgbClr val="E32525"/>
    <a:srgbClr val="005896"/>
    <a:srgbClr val="F3F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Mörkt format 1 - Dekorfär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97" autoAdjust="0"/>
  </p:normalViewPr>
  <p:slideViewPr>
    <p:cSldViewPr snapToGrid="0">
      <p:cViewPr varScale="1">
        <p:scale>
          <a:sx n="22" d="100"/>
          <a:sy n="22" d="100"/>
        </p:scale>
        <p:origin x="1456" y="72"/>
      </p:cViewPr>
      <p:guideLst>
        <p:guide orient="horz" pos="4320"/>
        <p:guide pos="7680"/>
        <p:guide orient="horz" pos="1145"/>
        <p:guide orient="horz" pos="1644"/>
        <p:guide pos="1102"/>
        <p:guide orient="horz" pos="941"/>
        <p:guide orient="horz" pos="2596"/>
        <p:guide pos="12782"/>
        <p:guide pos="180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ontserrat Light" pitchFamily="2" charset="77"/>
              </a:defRPr>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ontserrat Light" pitchFamily="2" charset="77"/>
              </a:defRPr>
            </a:lvl1pPr>
          </a:lstStyle>
          <a:p>
            <a:fld id="{DC3982A0-B165-4F38-B3FE-180865C0DE0E}" type="datetimeFigureOut">
              <a:rPr lang="sv-SE" smtClean="0"/>
              <a:pPr/>
              <a:t>2025-09-26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ontserrat Light" pitchFamily="2" charset="77"/>
              </a:defRPr>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ontserrat Light" pitchFamily="2" charset="77"/>
              </a:defRPr>
            </a:lvl1pPr>
          </a:lstStyle>
          <a:p>
            <a:fld id="{987B9D33-1FD8-449B-AFAE-9E83257315FF}" type="slidenum">
              <a:rPr lang="sv-SE" smtClean="0"/>
              <a:pPr/>
              <a:t>‹#›</a:t>
            </a:fld>
            <a:endParaRPr lang="sv-SE"/>
          </a:p>
        </p:txBody>
      </p:sp>
    </p:spTree>
    <p:extLst>
      <p:ext uri="{BB962C8B-B14F-4D97-AF65-F5344CB8AC3E}">
        <p14:creationId xmlns:p14="http://schemas.microsoft.com/office/powerpoint/2010/main" val="1006307102"/>
      </p:ext>
    </p:extLst>
  </p:cSld>
  <p:clrMap bg1="lt1" tx1="dk1" bg2="lt2" tx2="dk2" accent1="accent1" accent2="accent2" accent3="accent3" accent4="accent4" accent5="accent5" accent6="accent6" hlink="hlink" folHlink="folHlink"/>
  <p:notesStyle>
    <a:lvl1pPr marL="0" algn="l" defTabSz="1828686" rtl="0" eaLnBrk="1" latinLnBrk="0" hangingPunct="1">
      <a:defRPr sz="2400" b="0" i="0" kern="1200">
        <a:solidFill>
          <a:schemeClr val="tx1"/>
        </a:solidFill>
        <a:latin typeface="Montserrat Light" pitchFamily="2" charset="77"/>
        <a:ea typeface="+mn-ea"/>
        <a:cs typeface="+mn-cs"/>
      </a:defRPr>
    </a:lvl1pPr>
    <a:lvl2pPr marL="914343" algn="l" defTabSz="1828686" rtl="0" eaLnBrk="1" latinLnBrk="0" hangingPunct="1">
      <a:defRPr sz="2400" b="0" i="0" kern="1200">
        <a:solidFill>
          <a:schemeClr val="tx1"/>
        </a:solidFill>
        <a:latin typeface="Montserrat Light" pitchFamily="2" charset="77"/>
        <a:ea typeface="+mn-ea"/>
        <a:cs typeface="+mn-cs"/>
      </a:defRPr>
    </a:lvl2pPr>
    <a:lvl3pPr marL="1828686" algn="l" defTabSz="1828686" rtl="0" eaLnBrk="1" latinLnBrk="0" hangingPunct="1">
      <a:defRPr sz="2400" b="0" i="0" kern="1200">
        <a:solidFill>
          <a:schemeClr val="tx1"/>
        </a:solidFill>
        <a:latin typeface="Montserrat Light" pitchFamily="2" charset="77"/>
        <a:ea typeface="+mn-ea"/>
        <a:cs typeface="+mn-cs"/>
      </a:defRPr>
    </a:lvl3pPr>
    <a:lvl4pPr marL="2743029" algn="l" defTabSz="1828686" rtl="0" eaLnBrk="1" latinLnBrk="0" hangingPunct="1">
      <a:defRPr sz="2400" b="0" i="0" kern="1200">
        <a:solidFill>
          <a:schemeClr val="tx1"/>
        </a:solidFill>
        <a:latin typeface="Montserrat Light" pitchFamily="2" charset="77"/>
        <a:ea typeface="+mn-ea"/>
        <a:cs typeface="+mn-cs"/>
      </a:defRPr>
    </a:lvl4pPr>
    <a:lvl5pPr marL="3657371" algn="l" defTabSz="1828686" rtl="0" eaLnBrk="1" latinLnBrk="0" hangingPunct="1">
      <a:defRPr sz="2400" b="0" i="0" kern="1200">
        <a:solidFill>
          <a:schemeClr val="tx1"/>
        </a:solidFill>
        <a:latin typeface="Montserrat Light" pitchFamily="2" charset="77"/>
        <a:ea typeface="+mn-ea"/>
        <a:cs typeface="+mn-cs"/>
      </a:defRPr>
    </a:lvl5pPr>
    <a:lvl6pPr marL="4571714" algn="l" defTabSz="1828686" rtl="0" eaLnBrk="1" latinLnBrk="0" hangingPunct="1">
      <a:defRPr sz="2400" kern="1200">
        <a:solidFill>
          <a:schemeClr val="tx1"/>
        </a:solidFill>
        <a:latin typeface="+mn-lt"/>
        <a:ea typeface="+mn-ea"/>
        <a:cs typeface="+mn-cs"/>
      </a:defRPr>
    </a:lvl6pPr>
    <a:lvl7pPr marL="5486057" algn="l" defTabSz="1828686" rtl="0" eaLnBrk="1" latinLnBrk="0" hangingPunct="1">
      <a:defRPr sz="2400" kern="1200">
        <a:solidFill>
          <a:schemeClr val="tx1"/>
        </a:solidFill>
        <a:latin typeface="+mn-lt"/>
        <a:ea typeface="+mn-ea"/>
        <a:cs typeface="+mn-cs"/>
      </a:defRPr>
    </a:lvl7pPr>
    <a:lvl8pPr marL="6400400" algn="l" defTabSz="1828686" rtl="0" eaLnBrk="1" latinLnBrk="0" hangingPunct="1">
      <a:defRPr sz="2400" kern="1200">
        <a:solidFill>
          <a:schemeClr val="tx1"/>
        </a:solidFill>
        <a:latin typeface="+mn-lt"/>
        <a:ea typeface="+mn-ea"/>
        <a:cs typeface="+mn-cs"/>
      </a:defRPr>
    </a:lvl8pPr>
    <a:lvl9pPr marL="7314743" algn="l" defTabSz="182868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Lägg till er förenings logga här på framsidan</a:t>
            </a:r>
            <a:br>
              <a:rPr lang="sv-SE"/>
            </a:br>
            <a:br>
              <a:rPr lang="sv-SE"/>
            </a:br>
            <a:r>
              <a:rPr lang="sv-SE"/>
              <a:t>Denna spelarutvecklingsplan bör arbetas fram av ett antal personer i er förening, och framförallt behöver alla ledare på grön nivå bli ordentligt informerade och delaktiga i innehållet. Det är viktigt för att skapa förankringen hos era ledare. En eller flera personer bör vara ansvariga för att internutbilda era ledare, det räcker alltså inte att bara skicka ut dokumentet inom er förening. </a:t>
            </a:r>
            <a:br>
              <a:rPr lang="sv-SE"/>
            </a:br>
            <a:br>
              <a:rPr lang="sv-SE"/>
            </a:br>
            <a:r>
              <a:rPr lang="sv-SE"/>
              <a:t>Att få era ledare att gå utbildningar + att dom jobbar enligt er spelarutvecklingsplan är ett bra sätt för er att säkerställa att verksamheten genomförs på det sätt som ni önskar. </a:t>
            </a:r>
          </a:p>
        </p:txBody>
      </p:sp>
      <p:sp>
        <p:nvSpPr>
          <p:cNvPr id="4" name="Platshållare för bildnummer 3"/>
          <p:cNvSpPr>
            <a:spLocks noGrp="1"/>
          </p:cNvSpPr>
          <p:nvPr>
            <p:ph type="sldNum" sz="quarter" idx="5"/>
          </p:nvPr>
        </p:nvSpPr>
        <p:spPr/>
        <p:txBody>
          <a:bodyPr/>
          <a:lstStyle/>
          <a:p>
            <a:fld id="{987B9D33-1FD8-449B-AFAE-9E83257315FF}" type="slidenum">
              <a:rPr lang="sv-SE" smtClean="0"/>
              <a:t>1</a:t>
            </a:fld>
            <a:endParaRPr lang="sv-SE"/>
          </a:p>
        </p:txBody>
      </p:sp>
    </p:spTree>
    <p:extLst>
      <p:ext uri="{BB962C8B-B14F-4D97-AF65-F5344CB8AC3E}">
        <p14:creationId xmlns:p14="http://schemas.microsoft.com/office/powerpoint/2010/main" val="297353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Sätt in er förenings namn i parentesen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10</a:t>
            </a:fld>
            <a:endParaRPr lang="sv-SE"/>
          </a:p>
        </p:txBody>
      </p:sp>
    </p:spTree>
    <p:extLst>
      <p:ext uri="{BB962C8B-B14F-4D97-AF65-F5344CB8AC3E}">
        <p14:creationId xmlns:p14="http://schemas.microsoft.com/office/powerpoint/2010/main" val="386309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Ta fram vad som gäller i er förening på grön nivå, försök att få ned det till 3 ord. </a:t>
            </a:r>
            <a:br>
              <a:rPr lang="sv-SE"/>
            </a:br>
            <a:br>
              <a:rPr lang="sv-SE"/>
            </a:br>
            <a:r>
              <a:rPr lang="sv-SE"/>
              <a:t>Samt ta fram vad ni har för inriktning på grön nivå, skriv lite mer detaljerat men kortfattat.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11</a:t>
            </a:fld>
            <a:endParaRPr lang="sv-SE"/>
          </a:p>
        </p:txBody>
      </p:sp>
    </p:spTree>
    <p:extLst>
      <p:ext uri="{BB962C8B-B14F-4D97-AF65-F5344CB8AC3E}">
        <p14:creationId xmlns:p14="http://schemas.microsoft.com/office/powerpoint/2010/main" val="67415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2DCB-1123-A2E1-750D-2BEBC0419DA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AA68EF0-7D3B-3175-8D10-8CADEF5ABFBE}"/>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05D83DDB-E046-A821-75D9-CA6654A680EA}"/>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Förslag på inriktning och innehåll. </a:t>
            </a:r>
          </a:p>
          <a:p>
            <a:pPr marL="0" indent="0">
              <a:buFontTx/>
              <a:buNone/>
            </a:pPr>
            <a:endParaRPr lang="sv-SE"/>
          </a:p>
        </p:txBody>
      </p:sp>
      <p:sp>
        <p:nvSpPr>
          <p:cNvPr id="4" name="Platshållare för bildnummer 3">
            <a:extLst>
              <a:ext uri="{FF2B5EF4-FFF2-40B4-BE49-F238E27FC236}">
                <a16:creationId xmlns:a16="http://schemas.microsoft.com/office/drawing/2014/main" id="{56FBDB3D-5C61-D057-590C-927C7E791DC8}"/>
              </a:ext>
            </a:extLst>
          </p:cNvPr>
          <p:cNvSpPr>
            <a:spLocks noGrp="1"/>
          </p:cNvSpPr>
          <p:nvPr>
            <p:ph type="sldNum" sz="quarter" idx="10"/>
          </p:nvPr>
        </p:nvSpPr>
        <p:spPr/>
        <p:txBody>
          <a:bodyPr/>
          <a:lstStyle/>
          <a:p>
            <a:fld id="{9F717927-2F1C-46F9-A7B3-79FCC148348A}" type="slidenum">
              <a:rPr lang="sv-SE" smtClean="0"/>
              <a:pPr/>
              <a:t>12</a:t>
            </a:fld>
            <a:endParaRPr lang="sv-SE"/>
          </a:p>
        </p:txBody>
      </p:sp>
    </p:spTree>
    <p:extLst>
      <p:ext uri="{BB962C8B-B14F-4D97-AF65-F5344CB8AC3E}">
        <p14:creationId xmlns:p14="http://schemas.microsoft.com/office/powerpoint/2010/main" val="1388955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858B9-23B5-E75E-EFB6-14803A62EC5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1D1DC58-653E-C4A1-870C-65D56DEE9AC0}"/>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9B78A69D-ECF0-EACE-8FD5-C1C7F25F0EAF}"/>
              </a:ext>
            </a:extLst>
          </p:cNvPr>
          <p:cNvSpPr>
            <a:spLocks noGrp="1"/>
          </p:cNvSpPr>
          <p:nvPr>
            <p:ph type="body" idx="1"/>
          </p:nvPr>
        </p:nvSpPr>
        <p:spPr/>
        <p:txBody>
          <a:bodyPr>
            <a:normAutofit fontScale="55000" lnSpcReduction="20000"/>
          </a:bodyPr>
          <a:lstStyle/>
          <a:p>
            <a:r>
              <a:rPr lang="sv-SE"/>
              <a:t>Förslag på inriktning och innehåll. </a:t>
            </a:r>
            <a:br>
              <a:rPr lang="sv-SE"/>
            </a:br>
            <a:br>
              <a:rPr lang="sv-SE"/>
            </a:br>
            <a:r>
              <a:rPr lang="sv-SE"/>
              <a:t>Här finns en tydlig röd tråd gällande gröna nivån inom SIU samt inriktning för spelare som kommer senare i dokumentet. Rekommendationen är att inte ändra i denna del. </a:t>
            </a:r>
          </a:p>
          <a:p>
            <a:r>
              <a:rPr lang="sv-SE"/>
              <a:t>Anfallsspel på grön nivå är </a:t>
            </a:r>
            <a:r>
              <a:rPr lang="sv-SE" i="1"/>
              <a:t>Spel när det egna laget har bollen </a:t>
            </a:r>
            <a:r>
              <a:rPr lang="sv-SE" i="0"/>
              <a:t>och fokus ligger på att komma till avslut och göra mål.</a:t>
            </a:r>
          </a:p>
          <a:p>
            <a:r>
              <a:rPr lang="sv-SE" i="0"/>
              <a:t>Försvarsspelet på grön nivå är </a:t>
            </a:r>
            <a:r>
              <a:rPr lang="sv-SE" i="1"/>
              <a:t>Spel när motståndarlaget har bollen </a:t>
            </a:r>
            <a:r>
              <a:rPr lang="sv-SE" i="0"/>
              <a:t>och fokus ligger på att ta tillbaka bollen. </a:t>
            </a:r>
          </a:p>
          <a:p>
            <a:r>
              <a:rPr lang="sv-SE" i="0"/>
              <a:t>Här kopplar vi ihop färdigheterna </a:t>
            </a:r>
            <a:r>
              <a:rPr lang="sv-SE" i="1"/>
              <a:t>Göra mål </a:t>
            </a:r>
            <a:r>
              <a:rPr lang="sv-SE" i="0"/>
              <a:t>och </a:t>
            </a:r>
            <a:r>
              <a:rPr lang="sv-SE" i="1"/>
              <a:t>Vinna boll </a:t>
            </a:r>
            <a:r>
              <a:rPr lang="sv-SE" i="0"/>
              <a:t>med spelfasmodellen. </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cs typeface="Assistant" pitchFamily="2" charset="-79"/>
              </a:rPr>
              <a:t>För att vi ska kunna spela som vi vill behöver vi fokusera på följande i träning</a:t>
            </a:r>
            <a:r>
              <a:rPr lang="sv-SE" sz="2400">
                <a:solidFill>
                  <a:schemeClr val="bg1"/>
                </a:solidFill>
                <a:latin typeface="Montserrat Light" panose="00000400000000000000" pitchFamily="2" charset="0"/>
                <a:cs typeface="Assistant" pitchFamily="2" charset="-79"/>
              </a:rPr>
              <a:t>: Spel när det egna laget har bollen och spel när motståndarlaget har bollen, och koppla färdigheter till spelfasen.</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sz="2400">
              <a:solidFill>
                <a:schemeClr val="bg1"/>
              </a:solidFill>
              <a:latin typeface="Montserrat Light" panose="00000400000000000000" pitchFamily="2" charset="0"/>
            </a:endParaRPr>
          </a:p>
          <a:p>
            <a:r>
              <a:rPr lang="sv-SE" i="0"/>
              <a:t>När det gäller </a:t>
            </a:r>
            <a:r>
              <a:rPr lang="sv-SE" b="1" i="0" err="1"/>
              <a:t>innebandyfys</a:t>
            </a:r>
            <a:r>
              <a:rPr lang="sv-SE" i="0"/>
              <a:t> för nivån 6-7 år så ligger fokus på hoppa, krypa, rulla, springa, etc. Mycket fokus på koordination. </a:t>
            </a:r>
          </a:p>
          <a:p>
            <a:r>
              <a:rPr lang="sv-SE" b="1"/>
              <a:t>Innebandypsykologi</a:t>
            </a:r>
            <a:r>
              <a:rPr lang="sv-SE"/>
              <a:t> på denna nivå är att skapa psykologisk trygghet och uppmärksamma det barnen gör. </a:t>
            </a:r>
          </a:p>
          <a:p>
            <a:endParaRPr lang="sv-SE" i="0"/>
          </a:p>
        </p:txBody>
      </p:sp>
      <p:sp>
        <p:nvSpPr>
          <p:cNvPr id="4" name="Platshållare för bildnummer 3">
            <a:extLst>
              <a:ext uri="{FF2B5EF4-FFF2-40B4-BE49-F238E27FC236}">
                <a16:creationId xmlns:a16="http://schemas.microsoft.com/office/drawing/2014/main" id="{FF39DF2F-0DE5-D93A-1DB7-50328E15DC14}"/>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62242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45E1E-4A65-683B-43A7-EE5196E9CBE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C9B945-3CFC-2B81-B243-56304590D944}"/>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2462B14B-7F8F-3487-A1F8-57B42879C629}"/>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Förslag på inriktning och innehåll. Kolla över vilka rutiner ni har för lag på grön nivå i er förening. </a:t>
            </a:r>
          </a:p>
        </p:txBody>
      </p:sp>
      <p:sp>
        <p:nvSpPr>
          <p:cNvPr id="4" name="Platshållare för bildnummer 3">
            <a:extLst>
              <a:ext uri="{FF2B5EF4-FFF2-40B4-BE49-F238E27FC236}">
                <a16:creationId xmlns:a16="http://schemas.microsoft.com/office/drawing/2014/main" id="{AB934ED8-AF9D-3AD4-1765-209F6061E61D}"/>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514098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5B8ED-0E6C-83FF-E716-C789F19F23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69E4D08-B5F1-2916-52D3-92B0D40B22DC}"/>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E37B4640-1648-29A4-24F5-E4BD5166A99B}"/>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Förslag på inriktning och innehåll. </a:t>
            </a:r>
          </a:p>
          <a:p>
            <a:pPr marL="342900" indent="-342900">
              <a:buFontTx/>
              <a:buChar char="-"/>
            </a:pPr>
            <a:endParaRPr lang="sv-SE"/>
          </a:p>
        </p:txBody>
      </p:sp>
      <p:sp>
        <p:nvSpPr>
          <p:cNvPr id="4" name="Platshållare för bildnummer 3">
            <a:extLst>
              <a:ext uri="{FF2B5EF4-FFF2-40B4-BE49-F238E27FC236}">
                <a16:creationId xmlns:a16="http://schemas.microsoft.com/office/drawing/2014/main" id="{6CBEA345-566E-85E1-E4EA-7EE53FC1BB23}"/>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87317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9814F-A804-58FA-A0EB-527BF86B9BB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0FA47C4-2190-7DA3-55EC-117739AA3985}"/>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51491DCE-5E59-4F0F-C6F3-CA284C98B560}"/>
              </a:ext>
            </a:extLst>
          </p:cNvPr>
          <p:cNvSpPr>
            <a:spLocks noGrp="1"/>
          </p:cNvSpPr>
          <p:nvPr>
            <p:ph type="body" idx="1"/>
          </p:nvPr>
        </p:nvSpPr>
        <p:spPr/>
        <p:txBody>
          <a:bodyPr>
            <a:normAutofit fontScale="55000" lnSpcReduction="2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Förslag på inriktning och innehåll. </a:t>
            </a:r>
            <a:br>
              <a:rPr lang="sv-SE"/>
            </a:br>
            <a:endParaRPr lang="sv-SE"/>
          </a:p>
          <a:p>
            <a:r>
              <a:rPr lang="sv-SE"/>
              <a:t>Här finns en tydlig röd tråd gällande gröna nivån inom SIU samt inriktning för spelare som kommer senare i dokumentet. Rekommendationen är att inte ändra i denna del. </a:t>
            </a:r>
          </a:p>
          <a:p>
            <a:r>
              <a:rPr lang="sv-SE"/>
              <a:t>Anfallsspel på grön nivå är </a:t>
            </a:r>
            <a:r>
              <a:rPr lang="sv-SE" i="1"/>
              <a:t>Spel när det egna laget har bollen </a:t>
            </a:r>
            <a:r>
              <a:rPr lang="sv-SE" i="0"/>
              <a:t>och fokus ligger på att komma till avslut och göra mål.</a:t>
            </a:r>
          </a:p>
          <a:p>
            <a:r>
              <a:rPr lang="sv-SE" i="0"/>
              <a:t>Försvarsspelet på grön nivå är </a:t>
            </a:r>
            <a:r>
              <a:rPr lang="sv-SE" i="1"/>
              <a:t>Spel när motståndarlaget har bollen </a:t>
            </a:r>
            <a:r>
              <a:rPr lang="sv-SE" i="0"/>
              <a:t>och fokus ligger på att ta tillbaka bollen. </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cs typeface="Assistant" pitchFamily="2" charset="-79"/>
              </a:rPr>
              <a:t>För att vi ska kunna spela som vi vill behöver vi fokusera på följande i träning</a:t>
            </a:r>
            <a:r>
              <a:rPr lang="sv-SE" sz="2400">
                <a:solidFill>
                  <a:schemeClr val="bg1"/>
                </a:solidFill>
                <a:latin typeface="Montserrat Light" panose="00000400000000000000" pitchFamily="2" charset="0"/>
                <a:cs typeface="Assistant" pitchFamily="2" charset="-79"/>
              </a:rPr>
              <a:t>: Spel när det egna laget har bollen och spel när motståndarlaget har bollen, och koppla färdigheter till spelfasen.</a:t>
            </a:r>
            <a:endParaRPr lang="sv-SE" sz="2400">
              <a:solidFill>
                <a:schemeClr val="bg1"/>
              </a:solidFill>
              <a:latin typeface="Montserrat Light" panose="00000400000000000000" pitchFamily="2" charset="0"/>
            </a:endParaRPr>
          </a:p>
          <a:p>
            <a:endParaRPr lang="sv-SE" i="0"/>
          </a:p>
          <a:p>
            <a:r>
              <a:rPr lang="sv-SE" i="0"/>
              <a:t>När det gäller </a:t>
            </a:r>
            <a:r>
              <a:rPr lang="sv-SE" b="1" i="0" err="1"/>
              <a:t>innebandyfys</a:t>
            </a:r>
            <a:r>
              <a:rPr lang="sv-SE" i="0"/>
              <a:t> för nivån 8-9pr så ligger fokus på hoppa, krypa, rulla, springa, etc. Fokusera på klubbteknik i lek/aktiviteter. </a:t>
            </a:r>
          </a:p>
          <a:p>
            <a:r>
              <a:rPr lang="sv-SE" b="1"/>
              <a:t>Innebandypsykologi</a:t>
            </a:r>
            <a:r>
              <a:rPr lang="sv-SE"/>
              <a:t> på denna nivå är att skapa psykologisk trygghet och låt barnen få testa och hitta egna lösningar. </a:t>
            </a:r>
          </a:p>
        </p:txBody>
      </p:sp>
      <p:sp>
        <p:nvSpPr>
          <p:cNvPr id="4" name="Platshållare för bildnummer 3">
            <a:extLst>
              <a:ext uri="{FF2B5EF4-FFF2-40B4-BE49-F238E27FC236}">
                <a16:creationId xmlns:a16="http://schemas.microsoft.com/office/drawing/2014/main" id="{DE49C8C5-A9D1-9BD4-3F7A-15A9400B090B}"/>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51506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B75B9-6413-3E59-F1BC-2DCBEDAAB68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DD5FEE-431A-56B9-A45F-548279585D17}"/>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9F57BF12-21B5-7A84-4650-CDD4068569C7}"/>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Förslag på inriktning och innehåll. Kolla över vilka rutiner ni har för lag på grön nivå i er förening. </a:t>
            </a:r>
          </a:p>
          <a:p>
            <a:endParaRPr lang="sv-SE"/>
          </a:p>
        </p:txBody>
      </p:sp>
      <p:sp>
        <p:nvSpPr>
          <p:cNvPr id="4" name="Platshållare för bildnummer 3">
            <a:extLst>
              <a:ext uri="{FF2B5EF4-FFF2-40B4-BE49-F238E27FC236}">
                <a16:creationId xmlns:a16="http://schemas.microsoft.com/office/drawing/2014/main" id="{045EDF7D-89D7-0CEC-BBA8-BA058D9E8474}"/>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3985647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indent="0">
              <a:buFontTx/>
              <a:buNone/>
            </a:pPr>
            <a:r>
              <a:rPr lang="sv-SE"/>
              <a:t>Kopplat till sidorna Spel, träning och planering</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18</a:t>
            </a:fld>
            <a:endParaRPr lang="sv-SE"/>
          </a:p>
        </p:txBody>
      </p:sp>
    </p:spTree>
    <p:extLst>
      <p:ext uri="{BB962C8B-B14F-4D97-AF65-F5344CB8AC3E}">
        <p14:creationId xmlns:p14="http://schemas.microsoft.com/office/powerpoint/2010/main" val="724562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0CE3C-D2BF-816C-3773-01DD9F21C3D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C569A8C-37CD-5F77-53E1-02E25091C3D0}"/>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3044AE3F-B407-0A7D-F9C2-656319CC86FD}"/>
              </a:ext>
            </a:extLst>
          </p:cNvPr>
          <p:cNvSpPr>
            <a:spLocks noGrp="1"/>
          </p:cNvSpPr>
          <p:nvPr>
            <p:ph type="body" idx="1"/>
          </p:nvPr>
        </p:nvSpPr>
        <p:spPr/>
        <p:txBody>
          <a:bodyPr>
            <a:normAutofit fontScale="55000" lnSpcReduction="20000"/>
          </a:bodyPr>
          <a:lstStyle/>
          <a:p>
            <a:r>
              <a:rPr lang="sv-SE" b="1"/>
              <a:t>Begreppen på nivå 6–9 år</a:t>
            </a:r>
          </a:p>
          <a:p>
            <a:r>
              <a:rPr lang="sv-SE"/>
              <a:t>När vi tränar de yngsta spelarna jobbar vi främst med </a:t>
            </a:r>
            <a:r>
              <a:rPr lang="sv-SE" b="1"/>
              <a:t>färdigheter</a:t>
            </a:r>
            <a:r>
              <a:rPr lang="sv-SE"/>
              <a:t> och </a:t>
            </a:r>
            <a:r>
              <a:rPr lang="sv-SE" b="1"/>
              <a:t>beteenden</a:t>
            </a:r>
            <a:r>
              <a:rPr lang="sv-SE"/>
              <a:t>.</a:t>
            </a:r>
          </a:p>
          <a:p>
            <a:r>
              <a:rPr lang="sv-SE" b="1"/>
              <a:t>Färdigheter</a:t>
            </a:r>
            <a:r>
              <a:rPr lang="sv-SE"/>
              <a:t> = vad spelaren kan göra med boll och kropp (t.ex. driva, passa, skjuta, byta riktning, stanna, starta).</a:t>
            </a:r>
          </a:p>
          <a:p>
            <a:r>
              <a:rPr lang="sv-SE" b="1"/>
              <a:t>Beteenden</a:t>
            </a:r>
            <a:r>
              <a:rPr lang="sv-SE"/>
              <a:t> = hur spelaren agerar på planen (t.ex. springa sig spelbar, våga skjuta när chansen finns, jaga tillbaka när man tappar bollen).</a:t>
            </a:r>
          </a:p>
          <a:p>
            <a:endParaRPr lang="sv-SE"/>
          </a:p>
          <a:p>
            <a:r>
              <a:rPr lang="sv-SE"/>
              <a:t>För att spelarna ska kunna utvecklas på sikt behöver de många tillfällen att träna på dessa delar, gärna i lekfulla former och genom smålagsspel.</a:t>
            </a:r>
          </a:p>
          <a:p>
            <a:endParaRPr lang="sv-SE" b="1"/>
          </a:p>
          <a:p>
            <a:r>
              <a:rPr lang="sv-SE" b="1"/>
              <a:t>Principer och spelförståelse</a:t>
            </a:r>
            <a:r>
              <a:rPr lang="sv-SE"/>
              <a:t> är också viktiga delar av spelet, men på den här nivån är de mer till för tränaren. Det handlar om att förstå varför vi tränar vissa beteenden och färdigheter, och hur de på längre sikt hänger ihop med lagets spelidé.</a:t>
            </a:r>
          </a:p>
          <a:p>
            <a:endParaRPr lang="sv-SE"/>
          </a:p>
          <a:p>
            <a:r>
              <a:rPr lang="sv-SE"/>
              <a:t>Kort sagt:</a:t>
            </a:r>
          </a:p>
          <a:p>
            <a:r>
              <a:rPr lang="sv-SE" b="1"/>
              <a:t>Spelarna tränar på färdigheter och beteenden.</a:t>
            </a:r>
            <a:endParaRPr lang="sv-SE"/>
          </a:p>
          <a:p>
            <a:r>
              <a:rPr lang="sv-SE" b="1"/>
              <a:t>Tränaren har med sig principer och spelförståelse i bakhuvudet, men de förklaras inte i detalj för barnen i den här åldern.</a:t>
            </a:r>
            <a:endParaRPr lang="sv-SE"/>
          </a:p>
          <a:p>
            <a:endParaRPr lang="sv-SE"/>
          </a:p>
        </p:txBody>
      </p:sp>
      <p:sp>
        <p:nvSpPr>
          <p:cNvPr id="4" name="Platshållare för bildnummer 3">
            <a:extLst>
              <a:ext uri="{FF2B5EF4-FFF2-40B4-BE49-F238E27FC236}">
                <a16:creationId xmlns:a16="http://schemas.microsoft.com/office/drawing/2014/main" id="{C5E28C86-82F4-F7A9-BCEA-B9D638AF8834}"/>
              </a:ext>
            </a:extLst>
          </p:cNvPr>
          <p:cNvSpPr>
            <a:spLocks noGrp="1"/>
          </p:cNvSpPr>
          <p:nvPr>
            <p:ph type="sldNum" sz="quarter" idx="10"/>
          </p:nvPr>
        </p:nvSpPr>
        <p:spPr/>
        <p:txBody>
          <a:bodyPr/>
          <a:lstStyle/>
          <a:p>
            <a:fld id="{9F717927-2F1C-46F9-A7B3-79FCC148348A}" type="slidenum">
              <a:rPr lang="sv-SE" smtClean="0"/>
              <a:pPr/>
              <a:t>19</a:t>
            </a:fld>
            <a:endParaRPr lang="sv-SE"/>
          </a:p>
        </p:txBody>
      </p:sp>
    </p:spTree>
    <p:extLst>
      <p:ext uri="{BB962C8B-B14F-4D97-AF65-F5344CB8AC3E}">
        <p14:creationId xmlns:p14="http://schemas.microsoft.com/office/powerpoint/2010/main" val="128405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lang="sv-SE" sz="2400">
              <a:solidFill>
                <a:schemeClr val="bg1"/>
              </a:solidFill>
              <a:latin typeface="Montserrat Light"/>
            </a:endParaRPr>
          </a:p>
          <a:p>
            <a:r>
              <a:rPr lang="sv-SE"/>
              <a:t>Denna sida kan ni ta bort när ni i föreningen gör er egen version av detta dokument </a:t>
            </a:r>
          </a:p>
        </p:txBody>
      </p:sp>
      <p:sp>
        <p:nvSpPr>
          <p:cNvPr id="4" name="Platshållare för bildnummer 3"/>
          <p:cNvSpPr>
            <a:spLocks noGrp="1"/>
          </p:cNvSpPr>
          <p:nvPr>
            <p:ph type="sldNum" sz="quarter" idx="5"/>
          </p:nvPr>
        </p:nvSpPr>
        <p:spPr/>
        <p:txBody>
          <a:bodyPr/>
          <a:lstStyle/>
          <a:p>
            <a:fld id="{987B9D33-1FD8-449B-AFAE-9E83257315FF}" type="slidenum">
              <a:rPr lang="sv-SE" smtClean="0"/>
              <a:t>2</a:t>
            </a:fld>
            <a:endParaRPr lang="sv-SE"/>
          </a:p>
        </p:txBody>
      </p:sp>
    </p:spTree>
    <p:extLst>
      <p:ext uri="{BB962C8B-B14F-4D97-AF65-F5344CB8AC3E}">
        <p14:creationId xmlns:p14="http://schemas.microsoft.com/office/powerpoint/2010/main" val="1666373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Grönmarkerade områden är det som finns med i denna presentation och byggs på i den blåa och röda mallen.</a:t>
            </a:r>
          </a:p>
        </p:txBody>
      </p:sp>
      <p:sp>
        <p:nvSpPr>
          <p:cNvPr id="4" name="Platshållare för bildnummer 3"/>
          <p:cNvSpPr>
            <a:spLocks noGrp="1"/>
          </p:cNvSpPr>
          <p:nvPr>
            <p:ph type="sldNum" sz="quarter" idx="5"/>
          </p:nvPr>
        </p:nvSpPr>
        <p:spPr/>
        <p:txBody>
          <a:bodyPr/>
          <a:lstStyle/>
          <a:p>
            <a:fld id="{987B9D33-1FD8-449B-AFAE-9E83257315FF}" type="slidenum">
              <a:rPr lang="sv-SE" smtClean="0"/>
              <a:pPr/>
              <a:t>20</a:t>
            </a:fld>
            <a:endParaRPr lang="sv-SE"/>
          </a:p>
        </p:txBody>
      </p:sp>
    </p:spTree>
    <p:extLst>
      <p:ext uri="{BB962C8B-B14F-4D97-AF65-F5344CB8AC3E}">
        <p14:creationId xmlns:p14="http://schemas.microsoft.com/office/powerpoint/2010/main" val="1704790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indent="0">
              <a:buFontTx/>
              <a:buNone/>
            </a:pPr>
            <a:r>
              <a:rPr lang="sv-SE"/>
              <a:t>Kopplat till sidorna Spel, träning och planering</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21</a:t>
            </a:fld>
            <a:endParaRPr lang="sv-SE"/>
          </a:p>
        </p:txBody>
      </p:sp>
    </p:spTree>
    <p:extLst>
      <p:ext uri="{BB962C8B-B14F-4D97-AF65-F5344CB8AC3E}">
        <p14:creationId xmlns:p14="http://schemas.microsoft.com/office/powerpoint/2010/main" val="3104871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Spel, träning och planering</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a:p>
            <a:endParaRPr lang="sv-SE"/>
          </a:p>
        </p:txBody>
      </p:sp>
      <p:sp>
        <p:nvSpPr>
          <p:cNvPr id="4" name="Platshållare för bildnummer 3"/>
          <p:cNvSpPr>
            <a:spLocks noGrp="1"/>
          </p:cNvSpPr>
          <p:nvPr>
            <p:ph type="sldNum" sz="quarter" idx="5"/>
          </p:nvPr>
        </p:nvSpPr>
        <p:spPr/>
        <p:txBody>
          <a:bodyPr/>
          <a:lstStyle/>
          <a:p>
            <a:fld id="{987B9D33-1FD8-449B-AFAE-9E83257315FF}" type="slidenum">
              <a:rPr lang="sv-SE" smtClean="0"/>
              <a:pPr/>
              <a:t>22</a:t>
            </a:fld>
            <a:endParaRPr lang="sv-SE"/>
          </a:p>
        </p:txBody>
      </p:sp>
    </p:spTree>
    <p:extLst>
      <p:ext uri="{BB962C8B-B14F-4D97-AF65-F5344CB8AC3E}">
        <p14:creationId xmlns:p14="http://schemas.microsoft.com/office/powerpoint/2010/main" val="4061244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E05FE-E469-AF50-1E36-BFBB9A59931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58321B4-ECE5-7F61-DF07-92BFF0D721DA}"/>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77EB8454-C18F-527E-2D85-674C59DA53F8}"/>
              </a:ext>
            </a:extLst>
          </p:cNvPr>
          <p:cNvSpPr>
            <a:spLocks noGrp="1"/>
          </p:cNvSpPr>
          <p:nvPr>
            <p:ph type="body" idx="1"/>
          </p:nvPr>
        </p:nvSpPr>
        <p:spPr/>
        <p:txBody>
          <a:bodyPr>
            <a:normAutofit fontScale="92500" lnSpcReduction="1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Spel, träning och planering.</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a:p>
            <a:endParaRPr lang="sv-SE"/>
          </a:p>
        </p:txBody>
      </p:sp>
      <p:sp>
        <p:nvSpPr>
          <p:cNvPr id="4" name="Platshållare för bildnummer 3">
            <a:extLst>
              <a:ext uri="{FF2B5EF4-FFF2-40B4-BE49-F238E27FC236}">
                <a16:creationId xmlns:a16="http://schemas.microsoft.com/office/drawing/2014/main" id="{D20EC4FF-45BA-A377-0C45-CEC7CF39FA9B}"/>
              </a:ext>
            </a:extLst>
          </p:cNvPr>
          <p:cNvSpPr>
            <a:spLocks noGrp="1"/>
          </p:cNvSpPr>
          <p:nvPr>
            <p:ph type="sldNum" sz="quarter" idx="10"/>
          </p:nvPr>
        </p:nvSpPr>
        <p:spPr/>
        <p:txBody>
          <a:bodyPr/>
          <a:lstStyle/>
          <a:p>
            <a:fld id="{9F717927-2F1C-46F9-A7B3-79FCC148348A}" type="slidenum">
              <a:rPr lang="sv-SE" smtClean="0"/>
              <a:pPr/>
              <a:t>23</a:t>
            </a:fld>
            <a:endParaRPr lang="sv-SE"/>
          </a:p>
        </p:txBody>
      </p:sp>
    </p:spTree>
    <p:extLst>
      <p:ext uri="{BB962C8B-B14F-4D97-AF65-F5344CB8AC3E}">
        <p14:creationId xmlns:p14="http://schemas.microsoft.com/office/powerpoint/2010/main" val="3520629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fontScale="92500" lnSpcReduction="1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Spel, träning och planering</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24</a:t>
            </a:fld>
            <a:endParaRPr lang="sv-SE"/>
          </a:p>
        </p:txBody>
      </p:sp>
    </p:spTree>
    <p:extLst>
      <p:ext uri="{BB962C8B-B14F-4D97-AF65-F5344CB8AC3E}">
        <p14:creationId xmlns:p14="http://schemas.microsoft.com/office/powerpoint/2010/main" val="2874414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På grön nivå så ska det inte finnas några fasta målvakter.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25</a:t>
            </a:fld>
            <a:endParaRPr lang="sv-SE"/>
          </a:p>
        </p:txBody>
      </p:sp>
    </p:spTree>
    <p:extLst>
      <p:ext uri="{BB962C8B-B14F-4D97-AF65-F5344CB8AC3E}">
        <p14:creationId xmlns:p14="http://schemas.microsoft.com/office/powerpoint/2010/main" val="3186686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Spel, träning och planering.</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a:p>
            <a:endParaRPr lang="sv-SE"/>
          </a:p>
        </p:txBody>
      </p:sp>
      <p:sp>
        <p:nvSpPr>
          <p:cNvPr id="4" name="Platshållare för bildnummer 3"/>
          <p:cNvSpPr>
            <a:spLocks noGrp="1"/>
          </p:cNvSpPr>
          <p:nvPr>
            <p:ph type="sldNum" sz="quarter" idx="5"/>
          </p:nvPr>
        </p:nvSpPr>
        <p:spPr/>
        <p:txBody>
          <a:bodyPr/>
          <a:lstStyle/>
          <a:p>
            <a:fld id="{987B9D33-1FD8-449B-AFAE-9E83257315FF}" type="slidenum">
              <a:rPr lang="sv-SE" smtClean="0"/>
              <a:pPr/>
              <a:t>26</a:t>
            </a:fld>
            <a:endParaRPr lang="sv-SE"/>
          </a:p>
        </p:txBody>
      </p:sp>
    </p:spTree>
    <p:extLst>
      <p:ext uri="{BB962C8B-B14F-4D97-AF65-F5344CB8AC3E}">
        <p14:creationId xmlns:p14="http://schemas.microsoft.com/office/powerpoint/2010/main" val="363910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fontScale="92500" lnSpcReduction="1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Spel, träning och planering.</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27</a:t>
            </a:fld>
            <a:endParaRPr lang="sv-SE"/>
          </a:p>
        </p:txBody>
      </p:sp>
    </p:spTree>
    <p:extLst>
      <p:ext uri="{BB962C8B-B14F-4D97-AF65-F5344CB8AC3E}">
        <p14:creationId xmlns:p14="http://schemas.microsoft.com/office/powerpoint/2010/main" val="3918020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fontScale="92500" lnSpcReduction="1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Spel, träning och planering.</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28</a:t>
            </a:fld>
            <a:endParaRPr lang="sv-SE"/>
          </a:p>
        </p:txBody>
      </p:sp>
    </p:spTree>
    <p:extLst>
      <p:ext uri="{BB962C8B-B14F-4D97-AF65-F5344CB8AC3E}">
        <p14:creationId xmlns:p14="http://schemas.microsoft.com/office/powerpoint/2010/main" val="2567183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indent="0">
              <a:buFontTx/>
              <a:buNone/>
            </a:pPr>
            <a:r>
              <a:rPr lang="sv-SE"/>
              <a:t>Kopplat till sidorna Spel, träning och planering.</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29</a:t>
            </a:fld>
            <a:endParaRPr lang="sv-SE"/>
          </a:p>
        </p:txBody>
      </p:sp>
    </p:spTree>
    <p:extLst>
      <p:ext uri="{BB962C8B-B14F-4D97-AF65-F5344CB8AC3E}">
        <p14:creationId xmlns:p14="http://schemas.microsoft.com/office/powerpoint/2010/main" val="244959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Sidnumrering är inte gjord i mallen då föreningarna ska kunna ta bort sidor och lägga in egna sidor.</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a:t>
            </a:fld>
            <a:endParaRPr lang="sv-SE"/>
          </a:p>
        </p:txBody>
      </p:sp>
    </p:spTree>
    <p:extLst>
      <p:ext uri="{BB962C8B-B14F-4D97-AF65-F5344CB8AC3E}">
        <p14:creationId xmlns:p14="http://schemas.microsoft.com/office/powerpoint/2010/main" val="4109607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Viktigt att ha med sig i bakhuvudet som ledare på grön nivå</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30</a:t>
            </a:fld>
            <a:endParaRPr lang="sv-SE"/>
          </a:p>
        </p:txBody>
      </p:sp>
    </p:spTree>
    <p:extLst>
      <p:ext uri="{BB962C8B-B14F-4D97-AF65-F5344CB8AC3E}">
        <p14:creationId xmlns:p14="http://schemas.microsoft.com/office/powerpoint/2010/main" val="1703679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31</a:t>
            </a:fld>
            <a:endParaRPr lang="sv-SE"/>
          </a:p>
        </p:txBody>
      </p:sp>
    </p:spTree>
    <p:extLst>
      <p:ext uri="{BB962C8B-B14F-4D97-AF65-F5344CB8AC3E}">
        <p14:creationId xmlns:p14="http://schemas.microsoft.com/office/powerpoint/2010/main" val="615436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4FBBC-EACA-C526-35EB-246F7F72AA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E0F8612-3D83-6DF4-5675-ABEB4FC8E82D}"/>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A43181CC-94C6-6FC7-2AC7-7EC51C0CB774}"/>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b="0">
                <a:solidFill>
                  <a:srgbClr val="000000"/>
                </a:solidFill>
                <a:effectLst/>
                <a:highlight>
                  <a:srgbClr val="FFFFFF"/>
                </a:highlight>
                <a:latin typeface="Open sans" panose="020B0606030504020204" pitchFamily="34" charset="0"/>
              </a:rPr>
              <a:t>Tips och tricks för hur vi skapar bra träningar där fokusområdet hamnar i fokus. Fördjupad kunskap om dessa områden finns i tränarutbildningen Röd steg 2.</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endParaRPr lang="sv-SE"/>
          </a:p>
        </p:txBody>
      </p:sp>
      <p:sp>
        <p:nvSpPr>
          <p:cNvPr id="4" name="Platshållare för bildnummer 3">
            <a:extLst>
              <a:ext uri="{FF2B5EF4-FFF2-40B4-BE49-F238E27FC236}">
                <a16:creationId xmlns:a16="http://schemas.microsoft.com/office/drawing/2014/main" id="{8E67E1A5-7251-B6F1-CAA6-0A9030965DB4}"/>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3716337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Hur vi bygger aktivitet på våra träningar, viktigt att så många som möjligt är aktiva mycket. Undvik led/stå i kö övningar. Lek mycket på grön nivå med olika typer av inriktning, både i spel och ”övningar”</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33</a:t>
            </a:fld>
            <a:endParaRPr lang="sv-SE"/>
          </a:p>
        </p:txBody>
      </p:sp>
    </p:spTree>
    <p:extLst>
      <p:ext uri="{BB962C8B-B14F-4D97-AF65-F5344CB8AC3E}">
        <p14:creationId xmlns:p14="http://schemas.microsoft.com/office/powerpoint/2010/main" val="3280923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fontScale="925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Det är viktigt att vi skapar träningar där många är aktiva så mycket som möjligt och får ta många beslut.</a:t>
            </a:r>
            <a:br>
              <a:rPr lang="sv-SE"/>
            </a:br>
            <a:br>
              <a:rPr lang="sv-SE"/>
            </a:br>
            <a:r>
              <a:rPr lang="sv-SE"/>
              <a:t>Hur vi bygger aktivitet på våra träningar, viktigt att så många som möjligt är aktiva mycket. Undvik led/stå i kö övningar. Lek mycket på grön nivå med olika typer av inriktning, både i spel och ”övningar”</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34</a:t>
            </a:fld>
            <a:endParaRPr lang="sv-SE"/>
          </a:p>
        </p:txBody>
      </p:sp>
    </p:spTree>
    <p:extLst>
      <p:ext uri="{BB962C8B-B14F-4D97-AF65-F5344CB8AC3E}">
        <p14:creationId xmlns:p14="http://schemas.microsoft.com/office/powerpoint/2010/main" val="858450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Här krävs en del planering och samarbete inom er förening, men detta är en viktig del som bör göras flera gånger per säsong.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35</a:t>
            </a:fld>
            <a:endParaRPr lang="sv-SE"/>
          </a:p>
        </p:txBody>
      </p:sp>
    </p:spTree>
    <p:extLst>
      <p:ext uri="{BB962C8B-B14F-4D97-AF65-F5344CB8AC3E}">
        <p14:creationId xmlns:p14="http://schemas.microsoft.com/office/powerpoint/2010/main" val="995058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Skapa rutiner inom er förening hur detta ska gå till, viktigt att utvärdera för att hitta utvecklingspunkter.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36</a:t>
            </a:fld>
            <a:endParaRPr lang="sv-SE"/>
          </a:p>
        </p:txBody>
      </p:sp>
    </p:spTree>
    <p:extLst>
      <p:ext uri="{BB962C8B-B14F-4D97-AF65-F5344CB8AC3E}">
        <p14:creationId xmlns:p14="http://schemas.microsoft.com/office/powerpoint/2010/main" val="541499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Ett exempel på tidslinje som ni kan använd för att göra det tydligt hur säsongen på grön nivå ser ut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37</a:t>
            </a:fld>
            <a:endParaRPr lang="sv-SE"/>
          </a:p>
        </p:txBody>
      </p:sp>
    </p:spTree>
    <p:extLst>
      <p:ext uri="{BB962C8B-B14F-4D97-AF65-F5344CB8AC3E}">
        <p14:creationId xmlns:p14="http://schemas.microsoft.com/office/powerpoint/2010/main" val="2635465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Med ”utbyte på grön nivå” innebär att man har ledarträffar där man samlas och diskuterar utmaningar och möjligheter, gemensamma träningar, övningsutbyte, kompetensöverföring etc. Spel- och spelarutvecklingsplanen ligger till grund för träffarna.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38</a:t>
            </a:fld>
            <a:endParaRPr lang="sv-SE"/>
          </a:p>
        </p:txBody>
      </p:sp>
    </p:spTree>
    <p:extLst>
      <p:ext uri="{BB962C8B-B14F-4D97-AF65-F5344CB8AC3E}">
        <p14:creationId xmlns:p14="http://schemas.microsoft.com/office/powerpoint/2010/main" val="397574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Följande sida bör vara kvar i föreningens version</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a:t>
            </a:fld>
            <a:endParaRPr lang="sv-SE"/>
          </a:p>
        </p:txBody>
      </p:sp>
    </p:spTree>
    <p:extLst>
      <p:ext uri="{BB962C8B-B14F-4D97-AF65-F5344CB8AC3E}">
        <p14:creationId xmlns:p14="http://schemas.microsoft.com/office/powerpoint/2010/main" val="386863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Följande sida bör vara kvar i föreningens version</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5</a:t>
            </a:fld>
            <a:endParaRPr lang="sv-SE"/>
          </a:p>
        </p:txBody>
      </p:sp>
    </p:spTree>
    <p:extLst>
      <p:ext uri="{BB962C8B-B14F-4D97-AF65-F5344CB8AC3E}">
        <p14:creationId xmlns:p14="http://schemas.microsoft.com/office/powerpoint/2010/main" val="422016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Följande sida bör vara kvar i föreningens version</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6</a:t>
            </a:fld>
            <a:endParaRPr lang="sv-SE"/>
          </a:p>
        </p:txBody>
      </p:sp>
    </p:spTree>
    <p:extLst>
      <p:ext uri="{BB962C8B-B14F-4D97-AF65-F5344CB8AC3E}">
        <p14:creationId xmlns:p14="http://schemas.microsoft.com/office/powerpoint/2010/main" val="376234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DEC3F-92B1-08A8-8889-CD2A120E492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F232558-A289-EB68-0583-8C293214DD02}"/>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9CDA6885-DA81-C856-80EA-C57337F0B07C}"/>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Följande sida bör vara kvar i föreningens version</a:t>
            </a:r>
          </a:p>
          <a:p>
            <a:endParaRPr lang="sv-SE"/>
          </a:p>
          <a:p>
            <a:r>
              <a:rPr lang="sv-SE" b="0" i="0" u="none">
                <a:solidFill>
                  <a:srgbClr val="000000"/>
                </a:solidFill>
                <a:effectLst/>
                <a:latin typeface="Assistant" pitchFamily="2" charset="-79"/>
                <a:cs typeface="Assistant" pitchFamily="2" charset="-79"/>
              </a:rPr>
              <a:t>Svensk Innebandy tillåter inte att det görs selektering/toppning upp till det året spelaren fyller 15 år, och rekommenderar att det används begränsat fortsättningsvis på röd nivå</a:t>
            </a:r>
            <a:r>
              <a:rPr lang="sv-SE" b="0" i="0" u="sng">
                <a:solidFill>
                  <a:srgbClr val="000000"/>
                </a:solidFill>
                <a:effectLst/>
                <a:latin typeface="Assistant" pitchFamily="2" charset="-79"/>
                <a:cs typeface="Assistant" pitchFamily="2" charset="-79"/>
              </a:rPr>
              <a:t>.</a:t>
            </a:r>
            <a:endParaRPr lang="sv-SE"/>
          </a:p>
        </p:txBody>
      </p:sp>
      <p:sp>
        <p:nvSpPr>
          <p:cNvPr id="4" name="Platshållare för bildnummer 3">
            <a:extLst>
              <a:ext uri="{FF2B5EF4-FFF2-40B4-BE49-F238E27FC236}">
                <a16:creationId xmlns:a16="http://schemas.microsoft.com/office/drawing/2014/main" id="{70DF1552-B046-B039-6F24-C90BA4BCFA5D}"/>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387359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D8AFA-9467-6022-978A-57E2BBDBCC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C826C32-2EE5-A759-9F74-4FC27649567B}"/>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59395750-BBCA-F3ED-7582-45AB7ACE0B76}"/>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Följande sida bör vara kvar i föreningens version</a:t>
            </a:r>
          </a:p>
          <a:p>
            <a:endParaRPr lang="sv-SE"/>
          </a:p>
        </p:txBody>
      </p:sp>
      <p:sp>
        <p:nvSpPr>
          <p:cNvPr id="4" name="Platshållare för bildnummer 3">
            <a:extLst>
              <a:ext uri="{FF2B5EF4-FFF2-40B4-BE49-F238E27FC236}">
                <a16:creationId xmlns:a16="http://schemas.microsoft.com/office/drawing/2014/main" id="{6C41C470-A842-E71F-CC6E-5C8E672477BE}"/>
              </a:ext>
            </a:extLst>
          </p:cNvPr>
          <p:cNvSpPr>
            <a:spLocks noGrp="1"/>
          </p:cNvSpPr>
          <p:nvPr>
            <p:ph type="sldNum" sz="quarter" idx="10"/>
          </p:nvPr>
        </p:nvSpPr>
        <p:spPr/>
        <p:txBody>
          <a:bodyPr/>
          <a:lstStyle/>
          <a:p>
            <a:fld id="{9F717927-2F1C-46F9-A7B3-79FCC148348A}" type="slidenum">
              <a:rPr lang="sv-SE" smtClean="0"/>
              <a:pPr/>
              <a:t>8</a:t>
            </a:fld>
            <a:endParaRPr lang="sv-SE"/>
          </a:p>
        </p:txBody>
      </p:sp>
    </p:spTree>
    <p:extLst>
      <p:ext uri="{BB962C8B-B14F-4D97-AF65-F5344CB8AC3E}">
        <p14:creationId xmlns:p14="http://schemas.microsoft.com/office/powerpoint/2010/main" val="1887279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DD137-246E-D230-7D62-4D4114AC969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96D5EF6-C0ED-71E2-47F7-D754146B79D9}"/>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B36ABD82-A552-E7EF-CB9A-9B72253F7BF8}"/>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Följande sida bör vara kvar i föreningens version</a:t>
            </a:r>
          </a:p>
          <a:p>
            <a:endParaRPr lang="sv-SE"/>
          </a:p>
        </p:txBody>
      </p:sp>
      <p:sp>
        <p:nvSpPr>
          <p:cNvPr id="4" name="Platshållare för bildnummer 3">
            <a:extLst>
              <a:ext uri="{FF2B5EF4-FFF2-40B4-BE49-F238E27FC236}">
                <a16:creationId xmlns:a16="http://schemas.microsoft.com/office/drawing/2014/main" id="{77067B47-E3CB-D0C8-2A1D-EC0BB94CF203}"/>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3078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0B0C26"/>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4283515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1911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116147"/>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1676291" y="3651251"/>
            <a:ext cx="10362526" cy="870267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2343596" y="3651251"/>
            <a:ext cx="10362526" cy="870267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8" name="Bildobjekt 7">
            <a:extLst>
              <a:ext uri="{FF2B5EF4-FFF2-40B4-BE49-F238E27FC236}">
                <a16:creationId xmlns:a16="http://schemas.microsoft.com/office/drawing/2014/main" id="{2210C04E-4953-C3A1-D6EF-E704CB1F357D}"/>
              </a:ext>
            </a:extLst>
          </p:cNvPr>
          <p:cNvPicPr>
            <a:picLocks noChangeAspect="1"/>
          </p:cNvPicPr>
          <p:nvPr userDrawn="1"/>
        </p:nvPicPr>
        <p:blipFill>
          <a:blip r:embed="rId2"/>
          <a:stretch>
            <a:fillRect/>
          </a:stretch>
        </p:blipFill>
        <p:spPr>
          <a:xfrm flipV="1">
            <a:off x="1" y="13246100"/>
            <a:ext cx="24395114" cy="469901"/>
          </a:xfrm>
          <a:prstGeom prst="rect">
            <a:avLst/>
          </a:prstGeom>
        </p:spPr>
      </p:pic>
    </p:spTree>
    <p:extLst>
      <p:ext uri="{BB962C8B-B14F-4D97-AF65-F5344CB8AC3E}">
        <p14:creationId xmlns:p14="http://schemas.microsoft.com/office/powerpoint/2010/main" val="19945344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679467" y="730251"/>
            <a:ext cx="21029831" cy="2651125"/>
          </a:xfrm>
        </p:spPr>
        <p:txBody>
          <a:bodyPr/>
          <a:lstStyle/>
          <a:p>
            <a:r>
              <a:rPr lang="sv-SE"/>
              <a:t>Klicka här för att ändra mall för rubrikformat</a:t>
            </a:r>
          </a:p>
        </p:txBody>
      </p:sp>
      <p:sp>
        <p:nvSpPr>
          <p:cNvPr id="3" name="Platshållare för text 2"/>
          <p:cNvSpPr>
            <a:spLocks noGrp="1"/>
          </p:cNvSpPr>
          <p:nvPr>
            <p:ph type="body" idx="1"/>
          </p:nvPr>
        </p:nvSpPr>
        <p:spPr>
          <a:xfrm>
            <a:off x="1679469" y="3362325"/>
            <a:ext cx="10314902" cy="1647824"/>
          </a:xfrm>
        </p:spPr>
        <p:txBody>
          <a:bodyPr anchor="b"/>
          <a:lstStyle>
            <a:lvl1pPr marL="0" indent="0">
              <a:buNone/>
              <a:defRPr sz="4800" b="1"/>
            </a:lvl1pPr>
            <a:lvl2pPr marL="914343" indent="0">
              <a:buNone/>
              <a:defRPr sz="4000" b="1"/>
            </a:lvl2pPr>
            <a:lvl3pPr marL="1828686" indent="0">
              <a:buNone/>
              <a:defRPr sz="3600" b="1"/>
            </a:lvl3pPr>
            <a:lvl4pPr marL="2743029" indent="0">
              <a:buNone/>
              <a:defRPr sz="3200" b="1"/>
            </a:lvl4pPr>
            <a:lvl5pPr marL="3657371" indent="0">
              <a:buNone/>
              <a:defRPr sz="3200" b="1"/>
            </a:lvl5pPr>
            <a:lvl6pPr marL="4571714" indent="0">
              <a:buNone/>
              <a:defRPr sz="3200" b="1"/>
            </a:lvl6pPr>
            <a:lvl7pPr marL="5486057" indent="0">
              <a:buNone/>
              <a:defRPr sz="3200" b="1"/>
            </a:lvl7pPr>
            <a:lvl8pPr marL="6400400" indent="0">
              <a:buNone/>
              <a:defRPr sz="3200" b="1"/>
            </a:lvl8pPr>
            <a:lvl9pPr marL="7314743" indent="0">
              <a:buNone/>
              <a:defRPr sz="3200" b="1"/>
            </a:lvl9pPr>
          </a:lstStyle>
          <a:p>
            <a:pPr lvl="0"/>
            <a:r>
              <a:rPr lang="sv-SE"/>
              <a:t>Redigera format för bakgrundstext</a:t>
            </a:r>
          </a:p>
        </p:txBody>
      </p:sp>
      <p:sp>
        <p:nvSpPr>
          <p:cNvPr id="4" name="Platshållare för innehåll 3"/>
          <p:cNvSpPr>
            <a:spLocks noGrp="1"/>
          </p:cNvSpPr>
          <p:nvPr>
            <p:ph sz="half" idx="2"/>
          </p:nvPr>
        </p:nvSpPr>
        <p:spPr>
          <a:xfrm>
            <a:off x="1679469" y="5010151"/>
            <a:ext cx="10314902" cy="736917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2343598" y="3362325"/>
            <a:ext cx="10365701" cy="1647824"/>
          </a:xfrm>
        </p:spPr>
        <p:txBody>
          <a:bodyPr anchor="b"/>
          <a:lstStyle>
            <a:lvl1pPr marL="0" indent="0">
              <a:buNone/>
              <a:defRPr sz="4800" b="1"/>
            </a:lvl1pPr>
            <a:lvl2pPr marL="914343" indent="0">
              <a:buNone/>
              <a:defRPr sz="4000" b="1"/>
            </a:lvl2pPr>
            <a:lvl3pPr marL="1828686" indent="0">
              <a:buNone/>
              <a:defRPr sz="3600" b="1"/>
            </a:lvl3pPr>
            <a:lvl4pPr marL="2743029" indent="0">
              <a:buNone/>
              <a:defRPr sz="3200" b="1"/>
            </a:lvl4pPr>
            <a:lvl5pPr marL="3657371" indent="0">
              <a:buNone/>
              <a:defRPr sz="3200" b="1"/>
            </a:lvl5pPr>
            <a:lvl6pPr marL="4571714" indent="0">
              <a:buNone/>
              <a:defRPr sz="3200" b="1"/>
            </a:lvl6pPr>
            <a:lvl7pPr marL="5486057" indent="0">
              <a:buNone/>
              <a:defRPr sz="3200" b="1"/>
            </a:lvl7pPr>
            <a:lvl8pPr marL="6400400" indent="0">
              <a:buNone/>
              <a:defRPr sz="3200" b="1"/>
            </a:lvl8pPr>
            <a:lvl9pPr marL="7314743" indent="0">
              <a:buNone/>
              <a:defRPr sz="3200" b="1"/>
            </a:lvl9pPr>
          </a:lstStyle>
          <a:p>
            <a:pPr lvl="0"/>
            <a:r>
              <a:rPr lang="sv-SE"/>
              <a:t>Redigera format för bakgrundstext</a:t>
            </a:r>
          </a:p>
        </p:txBody>
      </p:sp>
      <p:sp>
        <p:nvSpPr>
          <p:cNvPr id="6" name="Platshållare för innehåll 5"/>
          <p:cNvSpPr>
            <a:spLocks noGrp="1"/>
          </p:cNvSpPr>
          <p:nvPr>
            <p:ph sz="quarter" idx="4"/>
          </p:nvPr>
        </p:nvSpPr>
        <p:spPr>
          <a:xfrm>
            <a:off x="12343598" y="5010151"/>
            <a:ext cx="10365701" cy="736917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3959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1020D-738B-FDE7-18E0-2F2A1660FAB8}"/>
              </a:ext>
            </a:extLst>
          </p:cNvPr>
          <p:cNvSpPr>
            <a:spLocks noGrp="1"/>
          </p:cNvSpPr>
          <p:nvPr>
            <p:ph type="ctrTitle"/>
          </p:nvPr>
        </p:nvSpPr>
        <p:spPr>
          <a:xfrm>
            <a:off x="3047802" y="2244725"/>
            <a:ext cx="18286810" cy="4775200"/>
          </a:xfrm>
        </p:spPr>
        <p:txBody>
          <a:bodyPr anchor="b"/>
          <a:lstStyle>
            <a:lvl1pPr algn="ctr">
              <a:defRPr sz="11999"/>
            </a:lvl1pPr>
          </a:lstStyle>
          <a:p>
            <a:r>
              <a:rPr lang="sv-SE"/>
              <a:t>Klicka här för att ändra mall för rubrikformat</a:t>
            </a:r>
          </a:p>
        </p:txBody>
      </p:sp>
      <p:sp>
        <p:nvSpPr>
          <p:cNvPr id="3" name="Underrubrik 2">
            <a:extLst>
              <a:ext uri="{FF2B5EF4-FFF2-40B4-BE49-F238E27FC236}">
                <a16:creationId xmlns:a16="http://schemas.microsoft.com/office/drawing/2014/main" id="{195E3379-D31B-9543-A2FE-FB3D5EEDA65E}"/>
              </a:ext>
            </a:extLst>
          </p:cNvPr>
          <p:cNvSpPr>
            <a:spLocks noGrp="1"/>
          </p:cNvSpPr>
          <p:nvPr>
            <p:ph type="subTitle" idx="1"/>
          </p:nvPr>
        </p:nvSpPr>
        <p:spPr>
          <a:xfrm>
            <a:off x="3047802" y="7204075"/>
            <a:ext cx="18286810" cy="3311525"/>
          </a:xfrm>
        </p:spPr>
        <p:txBody>
          <a:bodyPr/>
          <a:lstStyle>
            <a:lvl1pPr marL="0" indent="0" algn="ctr">
              <a:buNone/>
              <a:defRPr sz="4800"/>
            </a:lvl1pPr>
            <a:lvl2pPr marL="914343" indent="0" algn="ctr">
              <a:buNone/>
              <a:defRPr sz="4000"/>
            </a:lvl2pPr>
            <a:lvl3pPr marL="1828686" indent="0" algn="ctr">
              <a:buNone/>
              <a:defRPr sz="3600"/>
            </a:lvl3pPr>
            <a:lvl4pPr marL="2743029" indent="0" algn="ctr">
              <a:buNone/>
              <a:defRPr sz="3200"/>
            </a:lvl4pPr>
            <a:lvl5pPr marL="3657371" indent="0" algn="ctr">
              <a:buNone/>
              <a:defRPr sz="3200"/>
            </a:lvl5pPr>
            <a:lvl6pPr marL="4571714" indent="0" algn="ctr">
              <a:buNone/>
              <a:defRPr sz="3200"/>
            </a:lvl6pPr>
            <a:lvl7pPr marL="5486057" indent="0" algn="ctr">
              <a:buNone/>
              <a:defRPr sz="3200"/>
            </a:lvl7pPr>
            <a:lvl8pPr marL="6400400" indent="0" algn="ctr">
              <a:buNone/>
              <a:defRPr sz="3200"/>
            </a:lvl8pPr>
            <a:lvl9pPr marL="7314743" indent="0" algn="ctr">
              <a:buNone/>
              <a:defRPr sz="3200"/>
            </a:lvl9pPr>
          </a:lstStyle>
          <a:p>
            <a:r>
              <a:rPr lang="sv-SE"/>
              <a:t>Klicka här för att ändra mall för underrubrikformat</a:t>
            </a:r>
          </a:p>
        </p:txBody>
      </p:sp>
    </p:spTree>
    <p:extLst>
      <p:ext uri="{BB962C8B-B14F-4D97-AF65-F5344CB8AC3E}">
        <p14:creationId xmlns:p14="http://schemas.microsoft.com/office/powerpoint/2010/main" val="141030964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0C26"/>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676291" y="730251"/>
            <a:ext cx="21029831" cy="2651125"/>
          </a:xfrm>
          <a:prstGeom prst="rect">
            <a:avLst/>
          </a:prstGeom>
        </p:spPr>
        <p:txBody>
          <a:bodyPr vert="horz" lIns="91440" tIns="45720" rIns="91440" bIns="45720" rtlCol="0" anchor="ctr">
            <a:normAutofit/>
          </a:bodyPr>
          <a:lstStyle/>
          <a:p>
            <a:r>
              <a:rPr lang="sv-SE"/>
              <a:t>Klicka här för att ändra formatet för bakgrundsrubriken</a:t>
            </a:r>
          </a:p>
        </p:txBody>
      </p:sp>
      <p:sp>
        <p:nvSpPr>
          <p:cNvPr id="3" name="Platshållare för text 2"/>
          <p:cNvSpPr>
            <a:spLocks noGrp="1"/>
          </p:cNvSpPr>
          <p:nvPr>
            <p:ph type="body" idx="1"/>
          </p:nvPr>
        </p:nvSpPr>
        <p:spPr>
          <a:xfrm>
            <a:off x="1676291" y="3651251"/>
            <a:ext cx="21029831" cy="870267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676291" y="12712701"/>
            <a:ext cx="5486043" cy="730251"/>
          </a:xfrm>
          <a:prstGeom prst="rect">
            <a:avLst/>
          </a:prstGeom>
        </p:spPr>
        <p:txBody>
          <a:bodyPr vert="horz" lIns="91440" tIns="45720" rIns="91440" bIns="45720" rtlCol="0" anchor="ctr"/>
          <a:lstStyle>
            <a:lvl1pPr algn="l">
              <a:defRPr sz="2400" b="0" i="0">
                <a:solidFill>
                  <a:schemeClr val="tx1">
                    <a:tint val="75000"/>
                  </a:schemeClr>
                </a:solidFill>
                <a:latin typeface="Montserrat Light" pitchFamily="2" charset="77"/>
              </a:defRPr>
            </a:lvl1pPr>
          </a:lstStyle>
          <a:p>
            <a:fld id="{E622B66F-3390-6643-B67F-95F877CAF781}" type="datetime1">
              <a:rPr lang="sv-SE" smtClean="0"/>
              <a:t>2025-09-26</a:t>
            </a:fld>
            <a:endParaRPr lang="sv-SE"/>
          </a:p>
        </p:txBody>
      </p:sp>
      <p:sp>
        <p:nvSpPr>
          <p:cNvPr id="5" name="Platshållare för sidfot 4"/>
          <p:cNvSpPr>
            <a:spLocks noGrp="1"/>
          </p:cNvSpPr>
          <p:nvPr>
            <p:ph type="ftr" sz="quarter" idx="3"/>
          </p:nvPr>
        </p:nvSpPr>
        <p:spPr>
          <a:xfrm>
            <a:off x="8076675" y="12712701"/>
            <a:ext cx="8229064" cy="730251"/>
          </a:xfrm>
          <a:prstGeom prst="rect">
            <a:avLst/>
          </a:prstGeom>
        </p:spPr>
        <p:txBody>
          <a:bodyPr vert="horz" lIns="91440" tIns="45720" rIns="91440" bIns="45720" rtlCol="0" anchor="ctr"/>
          <a:lstStyle>
            <a:lvl1pPr algn="ctr">
              <a:defRPr sz="2400" b="0" i="0">
                <a:solidFill>
                  <a:schemeClr val="tx1">
                    <a:tint val="75000"/>
                  </a:schemeClr>
                </a:solidFill>
                <a:latin typeface="Montserrat Light" pitchFamily="2" charset="77"/>
              </a:defRPr>
            </a:lvl1pPr>
          </a:lstStyle>
          <a:p>
            <a:endParaRPr lang="sv-SE"/>
          </a:p>
        </p:txBody>
      </p:sp>
      <p:sp>
        <p:nvSpPr>
          <p:cNvPr id="6" name="Platshållare för bildnummer 5"/>
          <p:cNvSpPr>
            <a:spLocks noGrp="1"/>
          </p:cNvSpPr>
          <p:nvPr>
            <p:ph type="sldNum" sz="quarter" idx="4"/>
          </p:nvPr>
        </p:nvSpPr>
        <p:spPr>
          <a:xfrm>
            <a:off x="17220079" y="12712701"/>
            <a:ext cx="5486043" cy="730251"/>
          </a:xfrm>
          <a:prstGeom prst="rect">
            <a:avLst/>
          </a:prstGeom>
        </p:spPr>
        <p:txBody>
          <a:bodyPr vert="horz" lIns="91440" tIns="45720" rIns="91440" bIns="45720" rtlCol="0" anchor="ctr"/>
          <a:lstStyle>
            <a:lvl1pPr algn="r">
              <a:defRPr sz="2400" b="0" i="0">
                <a:solidFill>
                  <a:schemeClr val="tx1">
                    <a:tint val="75000"/>
                  </a:schemeClr>
                </a:solidFill>
                <a:latin typeface="Montserrat Light" pitchFamily="2" charset="77"/>
              </a:defRPr>
            </a:lvl1pPr>
          </a:lstStyle>
          <a:p>
            <a:fld id="{5F919A4E-C2E9-6148-8511-58460454BFB7}" type="slidenum">
              <a:rPr lang="sv-SE" smtClean="0"/>
              <a:pPr/>
              <a:t>‹#›</a:t>
            </a:fld>
            <a:endParaRPr lang="sv-SE"/>
          </a:p>
        </p:txBody>
      </p:sp>
      <p:pic>
        <p:nvPicPr>
          <p:cNvPr id="7" name="Bildobjekt 6">
            <a:extLst>
              <a:ext uri="{FF2B5EF4-FFF2-40B4-BE49-F238E27FC236}">
                <a16:creationId xmlns:a16="http://schemas.microsoft.com/office/drawing/2014/main" id="{E1EB9647-9EC2-E569-A1CF-350C64F21056}"/>
              </a:ext>
            </a:extLst>
          </p:cNvPr>
          <p:cNvPicPr>
            <a:picLocks noChangeAspect="1"/>
          </p:cNvPicPr>
          <p:nvPr userDrawn="1"/>
        </p:nvPicPr>
        <p:blipFill>
          <a:blip r:embed="rId8"/>
          <a:stretch>
            <a:fillRect/>
          </a:stretch>
        </p:blipFill>
        <p:spPr>
          <a:xfrm flipV="1">
            <a:off x="1" y="13246100"/>
            <a:ext cx="24395114" cy="469901"/>
          </a:xfrm>
          <a:prstGeom prst="rect">
            <a:avLst/>
          </a:prstGeom>
        </p:spPr>
      </p:pic>
    </p:spTree>
    <p:extLst>
      <p:ext uri="{BB962C8B-B14F-4D97-AF65-F5344CB8AC3E}">
        <p14:creationId xmlns:p14="http://schemas.microsoft.com/office/powerpoint/2010/main" val="123048122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60" r:id="rId6"/>
  </p:sldLayoutIdLst>
  <p:hf hdr="0" ftr="0" dt="0"/>
  <p:txStyles>
    <p:titleStyle>
      <a:lvl1pPr algn="l" defTabSz="1828686" rtl="0" eaLnBrk="1" latinLnBrk="0" hangingPunct="1">
        <a:lnSpc>
          <a:spcPct val="90000"/>
        </a:lnSpc>
        <a:spcBef>
          <a:spcPct val="0"/>
        </a:spcBef>
        <a:buNone/>
        <a:defRPr sz="8799" kern="1200">
          <a:solidFill>
            <a:schemeClr val="tx1"/>
          </a:solidFill>
          <a:latin typeface="+mj-lt"/>
          <a:ea typeface="+mj-ea"/>
          <a:cs typeface="+mj-cs"/>
        </a:defRPr>
      </a:lvl1pPr>
    </p:titleStyle>
    <p:bodyStyle>
      <a:lvl1pPr marL="457171" indent="-457171" algn="l" defTabSz="1828686" rtl="0" eaLnBrk="1" latinLnBrk="0" hangingPunct="1">
        <a:lnSpc>
          <a:spcPct val="90000"/>
        </a:lnSpc>
        <a:spcBef>
          <a:spcPts val="2000"/>
        </a:spcBef>
        <a:buFont typeface="Arial"/>
        <a:buChar char="•"/>
        <a:defRPr sz="5600" b="0" i="0" kern="1200">
          <a:solidFill>
            <a:schemeClr val="tx1"/>
          </a:solidFill>
          <a:latin typeface="Montserrat Light" pitchFamily="2" charset="77"/>
          <a:ea typeface="+mn-ea"/>
          <a:cs typeface="+mn-cs"/>
        </a:defRPr>
      </a:lvl1pPr>
      <a:lvl2pPr marL="1371514" indent="-457171" algn="l" defTabSz="1828686" rtl="0" eaLnBrk="1" latinLnBrk="0" hangingPunct="1">
        <a:lnSpc>
          <a:spcPct val="90000"/>
        </a:lnSpc>
        <a:spcBef>
          <a:spcPts val="1000"/>
        </a:spcBef>
        <a:buFont typeface="Arial"/>
        <a:buChar char="•"/>
        <a:defRPr sz="4800" b="0" i="0" kern="1200">
          <a:solidFill>
            <a:schemeClr val="tx1"/>
          </a:solidFill>
          <a:latin typeface="Montserrat Light" pitchFamily="2" charset="77"/>
          <a:ea typeface="+mn-ea"/>
          <a:cs typeface="+mn-cs"/>
        </a:defRPr>
      </a:lvl2pPr>
      <a:lvl3pPr marL="2285857" indent="-457171" algn="l" defTabSz="1828686" rtl="0" eaLnBrk="1" latinLnBrk="0" hangingPunct="1">
        <a:lnSpc>
          <a:spcPct val="90000"/>
        </a:lnSpc>
        <a:spcBef>
          <a:spcPts val="1000"/>
        </a:spcBef>
        <a:buFont typeface="Arial"/>
        <a:buChar char="•"/>
        <a:defRPr sz="4000" b="0" i="0" kern="1200">
          <a:solidFill>
            <a:schemeClr val="tx1"/>
          </a:solidFill>
          <a:latin typeface="Montserrat Light" pitchFamily="2" charset="77"/>
          <a:ea typeface="+mn-ea"/>
          <a:cs typeface="+mn-cs"/>
        </a:defRPr>
      </a:lvl3pPr>
      <a:lvl4pPr marL="3200200" indent="-457171" algn="l" defTabSz="1828686" rtl="0" eaLnBrk="1" latinLnBrk="0" hangingPunct="1">
        <a:lnSpc>
          <a:spcPct val="90000"/>
        </a:lnSpc>
        <a:spcBef>
          <a:spcPts val="1000"/>
        </a:spcBef>
        <a:buFont typeface="Arial"/>
        <a:buChar char="•"/>
        <a:defRPr sz="3600" b="0" i="0" kern="1200">
          <a:solidFill>
            <a:schemeClr val="tx1"/>
          </a:solidFill>
          <a:latin typeface="Montserrat Light" pitchFamily="2" charset="77"/>
          <a:ea typeface="+mn-ea"/>
          <a:cs typeface="+mn-cs"/>
        </a:defRPr>
      </a:lvl4pPr>
      <a:lvl5pPr marL="4114543" indent="-457171" algn="l" defTabSz="1828686" rtl="0" eaLnBrk="1" latinLnBrk="0" hangingPunct="1">
        <a:lnSpc>
          <a:spcPct val="90000"/>
        </a:lnSpc>
        <a:spcBef>
          <a:spcPts val="1000"/>
        </a:spcBef>
        <a:buFont typeface="Arial"/>
        <a:buChar char="•"/>
        <a:defRPr sz="3600" b="0" i="0" kern="1200">
          <a:solidFill>
            <a:schemeClr val="tx1"/>
          </a:solidFill>
          <a:latin typeface="Montserrat Light" pitchFamily="2" charset="77"/>
          <a:ea typeface="+mn-ea"/>
          <a:cs typeface="+mn-cs"/>
        </a:defRPr>
      </a:lvl5pPr>
      <a:lvl6pPr marL="5028886"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229"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7571"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1914"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sv-SE"/>
      </a:defPPr>
      <a:lvl1pPr marL="0" algn="l" defTabSz="1828686" rtl="0" eaLnBrk="1" latinLnBrk="0" hangingPunct="1">
        <a:defRPr sz="3600" kern="1200">
          <a:solidFill>
            <a:schemeClr val="tx1"/>
          </a:solidFill>
          <a:latin typeface="+mn-lt"/>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01ECFFB-24F7-851C-0E61-AD1E685A1743}"/>
              </a:ext>
            </a:extLst>
          </p:cNvPr>
          <p:cNvSpPr>
            <a:spLocks noGrp="1"/>
          </p:cNvSpPr>
          <p:nvPr>
            <p:ph type="ctrTitle"/>
          </p:nvPr>
        </p:nvSpPr>
        <p:spPr>
          <a:xfrm>
            <a:off x="1889676" y="1339611"/>
            <a:ext cx="20615762" cy="4774889"/>
          </a:xfrm>
        </p:spPr>
        <p:txBody>
          <a:bodyPr>
            <a:normAutofit/>
          </a:bodyPr>
          <a:lstStyle/>
          <a:p>
            <a:r>
              <a:rPr lang="sv-SE" sz="15999">
                <a:solidFill>
                  <a:schemeClr val="bg1"/>
                </a:solidFill>
                <a:latin typeface="Mongoose Regular" panose="02000000000000000000" pitchFamily="2" charset="77"/>
              </a:rPr>
              <a:t>SPELARUTVECKLINGSPLAN</a:t>
            </a:r>
          </a:p>
        </p:txBody>
      </p:sp>
      <p:sp>
        <p:nvSpPr>
          <p:cNvPr id="9" name="Underrubrik 8">
            <a:extLst>
              <a:ext uri="{FF2B5EF4-FFF2-40B4-BE49-F238E27FC236}">
                <a16:creationId xmlns:a16="http://schemas.microsoft.com/office/drawing/2014/main" id="{524EE040-752C-BE6B-5CEE-986E21D8F654}"/>
              </a:ext>
            </a:extLst>
          </p:cNvPr>
          <p:cNvSpPr>
            <a:spLocks noGrp="1"/>
          </p:cNvSpPr>
          <p:nvPr>
            <p:ph type="subTitle" idx="1"/>
          </p:nvPr>
        </p:nvSpPr>
        <p:spPr>
          <a:xfrm>
            <a:off x="3047802" y="6354124"/>
            <a:ext cx="18286809" cy="3311310"/>
          </a:xfrm>
        </p:spPr>
        <p:txBody>
          <a:bodyPr vert="horz" lIns="91440" tIns="45720" rIns="91440" bIns="45720" rtlCol="0" anchor="t">
            <a:normAutofit/>
          </a:bodyPr>
          <a:lstStyle/>
          <a:p>
            <a:r>
              <a:rPr lang="sv-SE" sz="5400" b="1">
                <a:solidFill>
                  <a:srgbClr val="F5EF88"/>
                </a:solidFill>
                <a:latin typeface="Montserrat Light"/>
              </a:rPr>
              <a:t>Grön nivå (6-9 år)</a:t>
            </a:r>
          </a:p>
        </p:txBody>
      </p:sp>
      <p:pic>
        <p:nvPicPr>
          <p:cNvPr id="5" name="Bildobjekt 4">
            <a:extLst>
              <a:ext uri="{FF2B5EF4-FFF2-40B4-BE49-F238E27FC236}">
                <a16:creationId xmlns:a16="http://schemas.microsoft.com/office/drawing/2014/main" id="{FFF42E4C-CDB8-47D9-E3B0-374E4E6DC8FA}"/>
              </a:ext>
            </a:extLst>
          </p:cNvPr>
          <p:cNvPicPr>
            <a:picLocks noChangeAspect="1"/>
          </p:cNvPicPr>
          <p:nvPr/>
        </p:nvPicPr>
        <p:blipFill>
          <a:blip r:embed="rId4"/>
          <a:stretch>
            <a:fillRect/>
          </a:stretch>
        </p:blipFill>
        <p:spPr>
          <a:xfrm flipV="1">
            <a:off x="1" y="13245684"/>
            <a:ext cx="24395113" cy="469871"/>
          </a:xfrm>
          <a:prstGeom prst="rect">
            <a:avLst/>
          </a:prstGeom>
        </p:spPr>
      </p:pic>
      <p:pic>
        <p:nvPicPr>
          <p:cNvPr id="3" name="Bildobjekt 2">
            <a:extLst>
              <a:ext uri="{FF2B5EF4-FFF2-40B4-BE49-F238E27FC236}">
                <a16:creationId xmlns:a16="http://schemas.microsoft.com/office/drawing/2014/main" id="{5B3A7DBB-3983-D4F2-F08B-75FF1FC4560B}"/>
              </a:ext>
            </a:extLst>
          </p:cNvPr>
          <p:cNvPicPr>
            <a:picLocks noChangeAspect="1"/>
          </p:cNvPicPr>
          <p:nvPr/>
        </p:nvPicPr>
        <p:blipFill>
          <a:blip r:embed="rId5"/>
          <a:stretch>
            <a:fillRect/>
          </a:stretch>
        </p:blipFill>
        <p:spPr>
          <a:xfrm>
            <a:off x="11052672" y="8664633"/>
            <a:ext cx="2277067" cy="2480850"/>
          </a:xfrm>
          <a:prstGeom prst="rect">
            <a:avLst/>
          </a:prstGeom>
        </p:spPr>
      </p:pic>
    </p:spTree>
    <p:extLst>
      <p:ext uri="{BB962C8B-B14F-4D97-AF65-F5344CB8AC3E}">
        <p14:creationId xmlns:p14="http://schemas.microsoft.com/office/powerpoint/2010/main" val="60770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89650" y="4748076"/>
            <a:ext cx="21029613" cy="2649537"/>
          </a:xfrm>
        </p:spPr>
        <p:txBody>
          <a:bodyPr>
            <a:normAutofit fontScale="90000"/>
          </a:bodyPr>
          <a:lstStyle/>
          <a:p>
            <a:pPr algn="ctr"/>
            <a:r>
              <a:rPr lang="sv-SE" sz="15999">
                <a:solidFill>
                  <a:srgbClr val="F5EF88"/>
                </a:solidFill>
                <a:latin typeface="Mongoose Regular" panose="02000000000000000000" pitchFamily="2" charset="77"/>
              </a:rPr>
              <a:t>GRUNDPRINCIPER </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för (förening) på grön nivå</a:t>
            </a:r>
          </a:p>
        </p:txBody>
      </p:sp>
    </p:spTree>
    <p:extLst>
      <p:ext uri="{BB962C8B-B14F-4D97-AF65-F5344CB8AC3E}">
        <p14:creationId xmlns:p14="http://schemas.microsoft.com/office/powerpoint/2010/main" val="199229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81952090-5E3B-D7D0-C6B0-270534661488}"/>
              </a:ext>
            </a:extLst>
          </p:cNvPr>
          <p:cNvSpPr txBox="1"/>
          <p:nvPr/>
        </p:nvSpPr>
        <p:spPr>
          <a:xfrm>
            <a:off x="3723146" y="6858000"/>
            <a:ext cx="16862308" cy="3867341"/>
          </a:xfrm>
          <a:prstGeom prst="rect">
            <a:avLst/>
          </a:prstGeom>
          <a:noFill/>
        </p:spPr>
        <p:txBody>
          <a:bodyPr wrap="none" rtlCol="0">
            <a:spAutoFit/>
          </a:bodyPr>
          <a:lstStyle/>
          <a:p>
            <a:pPr algn="ctr"/>
            <a:r>
              <a:rPr lang="sv-SE" sz="3733" b="1">
                <a:solidFill>
                  <a:schemeClr val="bg1"/>
                </a:solidFill>
                <a:latin typeface="Montserrat SemiBold" pitchFamily="2" charset="77"/>
              </a:rPr>
              <a:t>Inriktning på verksamheten på grön nivå i (förening):</a:t>
            </a:r>
            <a:br>
              <a:rPr lang="sv-SE" sz="3733" b="1">
                <a:solidFill>
                  <a:srgbClr val="F5EF88"/>
                </a:solidFill>
                <a:latin typeface="Montserrat SemiBold" pitchFamily="2" charset="77"/>
              </a:rPr>
            </a:br>
            <a:br>
              <a:rPr lang="sv-SE" sz="3733" b="1">
                <a:solidFill>
                  <a:srgbClr val="F5EF88"/>
                </a:solidFill>
                <a:latin typeface="Montserrat SemiBold" pitchFamily="2" charset="77"/>
              </a:rPr>
            </a:br>
            <a:r>
              <a:rPr lang="sv-SE" sz="3733" b="1">
                <a:solidFill>
                  <a:srgbClr val="F5EF88"/>
                </a:solidFill>
                <a:latin typeface="Montserrat SemiBold" pitchFamily="2" charset="77"/>
              </a:rPr>
              <a:t>Glädje, lek och trygghet är centralt fokus på grön nivå. Alla får delta</a:t>
            </a:r>
            <a:br>
              <a:rPr lang="sv-SE" sz="3733" b="1">
                <a:solidFill>
                  <a:srgbClr val="F5EF88"/>
                </a:solidFill>
                <a:latin typeface="Montserrat SemiBold" pitchFamily="2" charset="77"/>
              </a:rPr>
            </a:br>
            <a:r>
              <a:rPr lang="sv-SE" sz="3733" b="1">
                <a:solidFill>
                  <a:srgbClr val="F5EF88"/>
                </a:solidFill>
                <a:latin typeface="Montserrat SemiBold" pitchFamily="2" charset="77"/>
              </a:rPr>
              <a:t>och ledarna skapar trygghet genom ett tydligt utvecklingsfokus.</a:t>
            </a:r>
          </a:p>
          <a:p>
            <a:pPr algn="ctr"/>
            <a:endParaRPr lang="sv-SE" sz="9599"/>
          </a:p>
        </p:txBody>
      </p:sp>
      <p:sp>
        <p:nvSpPr>
          <p:cNvPr id="10" name="textruta 9">
            <a:extLst>
              <a:ext uri="{FF2B5EF4-FFF2-40B4-BE49-F238E27FC236}">
                <a16:creationId xmlns:a16="http://schemas.microsoft.com/office/drawing/2014/main" id="{DFB24D28-A255-C1F9-DEFA-0E6A955B7B7F}"/>
              </a:ext>
            </a:extLst>
          </p:cNvPr>
          <p:cNvSpPr txBox="1"/>
          <p:nvPr/>
        </p:nvSpPr>
        <p:spPr>
          <a:xfrm>
            <a:off x="1639385" y="2923755"/>
            <a:ext cx="21029831" cy="1834926"/>
          </a:xfrm>
          <a:prstGeom prst="rect">
            <a:avLst/>
          </a:prstGeom>
          <a:noFill/>
          <a:ln>
            <a:noFill/>
          </a:ln>
        </p:spPr>
        <p:txBody>
          <a:bodyPr wrap="square">
            <a:spAutoFit/>
          </a:bodyPr>
          <a:lstStyle/>
          <a:p>
            <a:pPr marL="530167" indent="-530167" algn="ctr" fontAlgn="base">
              <a:lnSpc>
                <a:spcPct val="150000"/>
              </a:lnSpc>
            </a:pPr>
            <a:r>
              <a:rPr lang="sv-SE" sz="4000" b="1">
                <a:solidFill>
                  <a:srgbClr val="F5EF88"/>
                </a:solidFill>
                <a:latin typeface="Montserrat SemiBold" pitchFamily="2" charset="77"/>
              </a:rPr>
              <a:t>Vad är rörelseglädje för (förening):</a:t>
            </a:r>
            <a:br>
              <a:rPr lang="sv-SE" sz="4000" b="1">
                <a:solidFill>
                  <a:srgbClr val="F5EF88"/>
                </a:solidFill>
                <a:latin typeface="Montserrat SemiBold" pitchFamily="2" charset="77"/>
              </a:rPr>
            </a:br>
            <a:r>
              <a:rPr lang="sv-SE" sz="4000" b="1">
                <a:solidFill>
                  <a:schemeClr val="bg1"/>
                </a:solidFill>
                <a:latin typeface="Montserrat SemiBold" pitchFamily="2" charset="77"/>
              </a:rPr>
              <a:t>Alla får delta 	Trygghet	  Utvecklingsfokus</a:t>
            </a:r>
          </a:p>
        </p:txBody>
      </p:sp>
      <p:sp>
        <p:nvSpPr>
          <p:cNvPr id="19" name="Rubrik 1">
            <a:extLst>
              <a:ext uri="{FF2B5EF4-FFF2-40B4-BE49-F238E27FC236}">
                <a16:creationId xmlns:a16="http://schemas.microsoft.com/office/drawing/2014/main" id="{2C4CFF1B-8716-FEA5-947A-9910CD113B29}"/>
              </a:ext>
            </a:extLst>
          </p:cNvPr>
          <p:cNvSpPr>
            <a:spLocks noGrp="1"/>
          </p:cNvSpPr>
          <p:nvPr>
            <p:ph type="title"/>
          </p:nvPr>
        </p:nvSpPr>
        <p:spPr>
          <a:xfrm>
            <a:off x="1695499" y="356891"/>
            <a:ext cx="21029831" cy="2650953"/>
          </a:xfrm>
        </p:spPr>
        <p:txBody>
          <a:bodyPr>
            <a:normAutofit/>
          </a:bodyPr>
          <a:lstStyle/>
          <a:p>
            <a:pPr algn="ctr"/>
            <a:r>
              <a:rPr lang="sv-SE" sz="9000">
                <a:solidFill>
                  <a:schemeClr val="bg1"/>
                </a:solidFill>
                <a:latin typeface="Mongoose Regular" panose="02000000000000000000" pitchFamily="2" charset="77"/>
              </a:rPr>
              <a:t>Grön nivå 6-9 år- </a:t>
            </a:r>
            <a:r>
              <a:rPr lang="sv-SE" sz="9000">
                <a:solidFill>
                  <a:srgbClr val="F5EF88"/>
                </a:solidFill>
                <a:latin typeface="Mongoose Regular" panose="02000000000000000000" pitchFamily="2" charset="77"/>
              </a:rPr>
              <a:t>Rörelseglädje</a:t>
            </a:r>
          </a:p>
        </p:txBody>
      </p:sp>
      <p:cxnSp>
        <p:nvCxnSpPr>
          <p:cNvPr id="2" name="Rak 1">
            <a:extLst>
              <a:ext uri="{FF2B5EF4-FFF2-40B4-BE49-F238E27FC236}">
                <a16:creationId xmlns:a16="http://schemas.microsoft.com/office/drawing/2014/main" id="{D37683F0-414D-FF12-39B1-7C888B2FE31C}"/>
              </a:ext>
            </a:extLst>
          </p:cNvPr>
          <p:cNvCxnSpPr>
            <a:cxnSpLocks/>
          </p:cNvCxnSpPr>
          <p:nvPr/>
        </p:nvCxnSpPr>
        <p:spPr>
          <a:xfrm>
            <a:off x="-19879" y="5479843"/>
            <a:ext cx="2440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Rak 1">
            <a:extLst>
              <a:ext uri="{FF2B5EF4-FFF2-40B4-BE49-F238E27FC236}">
                <a16:creationId xmlns:a16="http://schemas.microsoft.com/office/drawing/2014/main" id="{45684D0E-4F8F-3BF3-4B08-EB482B20FC10}"/>
              </a:ext>
            </a:extLst>
          </p:cNvPr>
          <p:cNvCxnSpPr>
            <a:cxnSpLocks/>
          </p:cNvCxnSpPr>
          <p:nvPr/>
        </p:nvCxnSpPr>
        <p:spPr>
          <a:xfrm>
            <a:off x="-25587" y="2623688"/>
            <a:ext cx="2440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64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4F1E7-CACA-6A20-901B-100D69E0EEEF}"/>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F5FA2AD2-B258-378D-2816-0FD626E708F3}"/>
              </a:ext>
            </a:extLst>
          </p:cNvPr>
          <p:cNvSpPr>
            <a:spLocks noGrp="1"/>
          </p:cNvSpPr>
          <p:nvPr>
            <p:ph type="title" idx="4294967295"/>
          </p:nvPr>
        </p:nvSpPr>
        <p:spPr>
          <a:xfrm>
            <a:off x="1689650" y="4794250"/>
            <a:ext cx="21029613" cy="2649538"/>
          </a:xfrm>
        </p:spPr>
        <p:txBody>
          <a:bodyPr>
            <a:normAutofit fontScale="90000"/>
          </a:bodyPr>
          <a:lstStyle/>
          <a:p>
            <a:pPr algn="ctr"/>
            <a:r>
              <a:rPr lang="sv-SE" sz="15999">
                <a:solidFill>
                  <a:srgbClr val="F5EF88"/>
                </a:solidFill>
                <a:latin typeface="Mongoose Regular" panose="02000000000000000000" pitchFamily="2" charset="77"/>
              </a:rPr>
              <a:t>6-7 år</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Spel, träning och planering</a:t>
            </a:r>
          </a:p>
        </p:txBody>
      </p:sp>
    </p:spTree>
    <p:extLst>
      <p:ext uri="{BB962C8B-B14F-4D97-AF65-F5344CB8AC3E}">
        <p14:creationId xmlns:p14="http://schemas.microsoft.com/office/powerpoint/2010/main" val="250395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99CBC-0ECA-7E72-1910-66EB0E527975}"/>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F0AC3877-485A-22E6-8133-A1F716513DEA}"/>
              </a:ext>
            </a:extLst>
          </p:cNvPr>
          <p:cNvSpPr/>
          <p:nvPr/>
        </p:nvSpPr>
        <p:spPr>
          <a:xfrm>
            <a:off x="349930" y="1526649"/>
            <a:ext cx="3895472" cy="1609057"/>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8500">
                <a:solidFill>
                  <a:srgbClr val="F5EF88"/>
                </a:solidFill>
                <a:latin typeface="Mongoose Regular"/>
              </a:rPr>
              <a:t>Så spelar och tränar vi:</a:t>
            </a:r>
            <a:br>
              <a:rPr lang="sv-SE" sz="8500">
                <a:solidFill>
                  <a:srgbClr val="F5EF88"/>
                </a:solidFill>
                <a:latin typeface="Mongoose Regular"/>
              </a:rPr>
            </a:br>
            <a:r>
              <a:rPr lang="sv-SE" sz="8500">
                <a:solidFill>
                  <a:srgbClr val="F5EF88"/>
                </a:solidFill>
                <a:latin typeface="Mongoose Regular"/>
              </a:rPr>
              <a:t> </a:t>
            </a:r>
            <a:r>
              <a:rPr lang="sv-SE" sz="8500">
                <a:solidFill>
                  <a:schemeClr val="bg1"/>
                </a:solidFill>
                <a:latin typeface="Mongoose Regular"/>
              </a:rPr>
              <a:t>6 - 7 år</a:t>
            </a:r>
            <a:endParaRPr kumimoji="0" lang="sv-SE" sz="3200" b="1" i="0" u="none" strike="noStrike" kern="1200" cap="none" spc="0" normalizeH="0" baseline="0" noProof="0">
              <a:ln>
                <a:noFill/>
              </a:ln>
              <a:solidFill>
                <a:schemeClr val="bg1"/>
              </a:solidFill>
              <a:effectLst/>
              <a:uLnTx/>
              <a:uFillTx/>
              <a:latin typeface="Montserrat SemiBold" pitchFamily="2" charset="77"/>
              <a:ea typeface="+mn-ea"/>
              <a:cs typeface="+mn-cs"/>
            </a:endParaRPr>
          </a:p>
        </p:txBody>
      </p:sp>
      <p:pic>
        <p:nvPicPr>
          <p:cNvPr id="6146" name="Picture 2">
            <a:extLst>
              <a:ext uri="{FF2B5EF4-FFF2-40B4-BE49-F238E27FC236}">
                <a16:creationId xmlns:a16="http://schemas.microsoft.com/office/drawing/2014/main" id="{1F77A5BF-A8CD-CEF9-1AC7-AD595CE0A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9305" y="1269616"/>
            <a:ext cx="12964122" cy="13081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a:extLst>
              <a:ext uri="{FF2B5EF4-FFF2-40B4-BE49-F238E27FC236}">
                <a16:creationId xmlns:a16="http://schemas.microsoft.com/office/drawing/2014/main" id="{9B96BA63-6811-75B4-EB5C-5A177A05B35F}"/>
              </a:ext>
            </a:extLst>
          </p:cNvPr>
          <p:cNvSpPr txBox="1"/>
          <p:nvPr/>
        </p:nvSpPr>
        <p:spPr>
          <a:xfrm>
            <a:off x="349930" y="5556598"/>
            <a:ext cx="6227773" cy="1569660"/>
          </a:xfrm>
          <a:prstGeom prst="rect">
            <a:avLst/>
          </a:prstGeom>
          <a:noFill/>
        </p:spPr>
        <p:txBody>
          <a:bodyPr wrap="square">
            <a:spAutoFit/>
          </a:bodyPr>
          <a:lstStyle/>
          <a:p>
            <a:r>
              <a:rPr lang="sv-SE" sz="3200">
                <a:solidFill>
                  <a:schemeClr val="bg1"/>
                </a:solidFill>
                <a:latin typeface="Montserrat Light" panose="00000400000000000000" pitchFamily="2" charset="0"/>
                <a:cs typeface="Assistant" pitchFamily="2" charset="-79"/>
              </a:rPr>
              <a:t>För att vi ska kunna spela som vi vill behöver vi fokusera på följande i träning:</a:t>
            </a:r>
            <a:endParaRPr lang="sv-SE" sz="3200">
              <a:solidFill>
                <a:schemeClr val="bg1"/>
              </a:solidFill>
              <a:latin typeface="Montserrat Light" panose="00000400000000000000" pitchFamily="2" charset="0"/>
            </a:endParaRPr>
          </a:p>
        </p:txBody>
      </p:sp>
      <p:sp>
        <p:nvSpPr>
          <p:cNvPr id="11" name="Rektangel: rundade hörn 10">
            <a:extLst>
              <a:ext uri="{FF2B5EF4-FFF2-40B4-BE49-F238E27FC236}">
                <a16:creationId xmlns:a16="http://schemas.microsoft.com/office/drawing/2014/main" id="{526CC912-0054-BAC6-24BC-F75BAA42B922}"/>
              </a:ext>
            </a:extLst>
          </p:cNvPr>
          <p:cNvSpPr/>
          <p:nvPr/>
        </p:nvSpPr>
        <p:spPr>
          <a:xfrm>
            <a:off x="8108306" y="2879906"/>
            <a:ext cx="6367347" cy="1970555"/>
          </a:xfrm>
          <a:prstGeom prst="roundRect">
            <a:avLst/>
          </a:prstGeom>
          <a:no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Montserrat Light" panose="00000400000000000000" pitchFamily="2" charset="0"/>
            </a:endParaRPr>
          </a:p>
        </p:txBody>
      </p:sp>
      <p:sp>
        <p:nvSpPr>
          <p:cNvPr id="24" name="Rektangel: rundade hörn 23">
            <a:extLst>
              <a:ext uri="{FF2B5EF4-FFF2-40B4-BE49-F238E27FC236}">
                <a16:creationId xmlns:a16="http://schemas.microsoft.com/office/drawing/2014/main" id="{1D6B8496-47EC-B14E-1689-E377F579C48B}"/>
              </a:ext>
            </a:extLst>
          </p:cNvPr>
          <p:cNvSpPr/>
          <p:nvPr/>
        </p:nvSpPr>
        <p:spPr>
          <a:xfrm>
            <a:off x="16952790" y="2879905"/>
            <a:ext cx="6367347" cy="1970555"/>
          </a:xfrm>
          <a:prstGeom prst="roundRect">
            <a:avLst/>
          </a:prstGeom>
          <a:solidFill>
            <a:srgbClr val="F1EB74"/>
          </a:solid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Montserrat Light" panose="00000400000000000000" pitchFamily="2" charset="0"/>
            </a:endParaRPr>
          </a:p>
        </p:txBody>
      </p:sp>
      <p:sp>
        <p:nvSpPr>
          <p:cNvPr id="25" name="textruta 24">
            <a:extLst>
              <a:ext uri="{FF2B5EF4-FFF2-40B4-BE49-F238E27FC236}">
                <a16:creationId xmlns:a16="http://schemas.microsoft.com/office/drawing/2014/main" id="{1E3B10B0-BE2D-70A3-417E-602E827C5A6E}"/>
              </a:ext>
            </a:extLst>
          </p:cNvPr>
          <p:cNvSpPr txBox="1"/>
          <p:nvPr/>
        </p:nvSpPr>
        <p:spPr>
          <a:xfrm>
            <a:off x="8688168" y="2923422"/>
            <a:ext cx="5207621" cy="1138773"/>
          </a:xfrm>
          <a:prstGeom prst="rect">
            <a:avLst/>
          </a:prstGeom>
          <a:noFill/>
        </p:spPr>
        <p:txBody>
          <a:bodyPr wrap="square">
            <a:spAutoFit/>
          </a:bodyPr>
          <a:lstStyle/>
          <a:p>
            <a:pPr algn="ctr"/>
            <a:r>
              <a:rPr kumimoji="0" lang="sv-SE" altLang="sv-SE" sz="2800" b="0" i="0" u="none" strike="noStrike" cap="none" normalizeH="0" baseline="0">
                <a:ln>
                  <a:noFill/>
                </a:ln>
                <a:solidFill>
                  <a:schemeClr val="bg1"/>
                </a:solidFill>
                <a:effectLst/>
                <a:latin typeface="Montserrat Light" panose="00000400000000000000" pitchFamily="2" charset="0"/>
                <a:cs typeface="Assistant" pitchFamily="2" charset="-79"/>
              </a:rPr>
              <a:t>Färdigheter f</a:t>
            </a:r>
            <a:r>
              <a:rPr lang="sv-SE" altLang="sv-SE" sz="2800">
                <a:solidFill>
                  <a:schemeClr val="bg1"/>
                </a:solidFill>
                <a:latin typeface="Montserrat Light" panose="00000400000000000000" pitchFamily="2" charset="0"/>
                <a:cs typeface="Assistant" pitchFamily="2" charset="-79"/>
              </a:rPr>
              <a:t>ör laget:</a:t>
            </a:r>
          </a:p>
          <a:p>
            <a:pPr marL="342900" indent="-342900" algn="ctr">
              <a:buFont typeface="Arial" panose="020B0604020202020204" pitchFamily="34" charset="0"/>
              <a:buChar char="•"/>
            </a:pPr>
            <a:r>
              <a:rPr lang="sv-SE" altLang="sv-SE" sz="2000">
                <a:solidFill>
                  <a:schemeClr val="bg1"/>
                </a:solidFill>
                <a:latin typeface="Montserrat Light" panose="00000400000000000000" pitchFamily="2" charset="0"/>
                <a:cs typeface="Assistant" pitchFamily="2" charset="-79"/>
              </a:rPr>
              <a:t>Leka innebandy. Ingen strukturerad taktisk träning ska ske på grön nivå.</a:t>
            </a:r>
            <a:endParaRPr lang="sv-SE" sz="2000">
              <a:solidFill>
                <a:schemeClr val="bg1"/>
              </a:solidFill>
              <a:latin typeface="Montserrat Light" panose="00000400000000000000" pitchFamily="2" charset="0"/>
            </a:endParaRPr>
          </a:p>
        </p:txBody>
      </p:sp>
      <p:sp>
        <p:nvSpPr>
          <p:cNvPr id="26" name="textruta 25">
            <a:extLst>
              <a:ext uri="{FF2B5EF4-FFF2-40B4-BE49-F238E27FC236}">
                <a16:creationId xmlns:a16="http://schemas.microsoft.com/office/drawing/2014/main" id="{A6A3512A-9A4D-4AFC-4823-895320E66E70}"/>
              </a:ext>
            </a:extLst>
          </p:cNvPr>
          <p:cNvSpPr txBox="1"/>
          <p:nvPr/>
        </p:nvSpPr>
        <p:spPr>
          <a:xfrm>
            <a:off x="17532652" y="2964197"/>
            <a:ext cx="5207621" cy="1569660"/>
          </a:xfrm>
          <a:prstGeom prst="rect">
            <a:avLst/>
          </a:prstGeom>
          <a:noFill/>
        </p:spPr>
        <p:txBody>
          <a:bodyPr wrap="square">
            <a:spAutoFit/>
          </a:bodyPr>
          <a:lstStyle/>
          <a:p>
            <a:pPr algn="ctr"/>
            <a:r>
              <a:rPr kumimoji="0" lang="sv-SE" altLang="sv-SE" sz="2800" b="0" i="0" u="none" strike="noStrike" cap="none" normalizeH="0" baseline="0">
                <a:ln>
                  <a:noFill/>
                </a:ln>
                <a:solidFill>
                  <a:srgbClr val="18153C"/>
                </a:solidFill>
                <a:effectLst/>
                <a:latin typeface="Montserrat Light" panose="00000400000000000000" pitchFamily="2" charset="0"/>
                <a:cs typeface="Assistant" pitchFamily="2" charset="-79"/>
              </a:rPr>
              <a:t>Färdigheter f</a:t>
            </a:r>
            <a:r>
              <a:rPr lang="sv-SE" altLang="sv-SE" sz="2800">
                <a:solidFill>
                  <a:srgbClr val="18153C"/>
                </a:solidFill>
                <a:latin typeface="Montserrat Light" panose="00000400000000000000" pitchFamily="2" charset="0"/>
                <a:cs typeface="Assistant" pitchFamily="2" charset="-79"/>
              </a:rPr>
              <a:t>ör laget:</a:t>
            </a:r>
          </a:p>
          <a:p>
            <a:pPr marL="457200" indent="-457200" algn="ctr">
              <a:buFont typeface="Arial" panose="020B0604020202020204" pitchFamily="34" charset="0"/>
              <a:buChar char="•"/>
            </a:pPr>
            <a:r>
              <a:rPr lang="sv-SE" altLang="sv-SE" sz="2000">
                <a:latin typeface="Montserrat Light" panose="00000400000000000000" pitchFamily="2" charset="0"/>
                <a:cs typeface="Assistant" pitchFamily="2" charset="-79"/>
              </a:rPr>
              <a:t>Leka innebandy. Ingen strukturerad taktisk träning ska ske på grön nivå.</a:t>
            </a:r>
            <a:endParaRPr lang="sv-SE" sz="2000">
              <a:latin typeface="Montserrat Light" panose="00000400000000000000" pitchFamily="2" charset="0"/>
            </a:endParaRPr>
          </a:p>
          <a:p>
            <a:pPr algn="ctr"/>
            <a:endParaRPr lang="sv-SE" sz="2800">
              <a:solidFill>
                <a:srgbClr val="18153C"/>
              </a:solidFill>
              <a:latin typeface="Montserrat Light" panose="00000400000000000000" pitchFamily="2" charset="0"/>
            </a:endParaRPr>
          </a:p>
        </p:txBody>
      </p:sp>
      <p:sp>
        <p:nvSpPr>
          <p:cNvPr id="27" name="Rektangel: rundade hörn 26">
            <a:extLst>
              <a:ext uri="{FF2B5EF4-FFF2-40B4-BE49-F238E27FC236}">
                <a16:creationId xmlns:a16="http://schemas.microsoft.com/office/drawing/2014/main" id="{01A816E4-29FB-3025-04EE-396085385733}"/>
              </a:ext>
            </a:extLst>
          </p:cNvPr>
          <p:cNvSpPr/>
          <p:nvPr/>
        </p:nvSpPr>
        <p:spPr>
          <a:xfrm>
            <a:off x="8108306" y="5094934"/>
            <a:ext cx="6367347" cy="1970555"/>
          </a:xfrm>
          <a:prstGeom prst="roundRect">
            <a:avLst/>
          </a:prstGeom>
          <a:no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Montserrat Light" panose="00000400000000000000" pitchFamily="2" charset="0"/>
            </a:endParaRPr>
          </a:p>
        </p:txBody>
      </p:sp>
      <p:sp>
        <p:nvSpPr>
          <p:cNvPr id="28" name="Rektangel: rundade hörn 27">
            <a:extLst>
              <a:ext uri="{FF2B5EF4-FFF2-40B4-BE49-F238E27FC236}">
                <a16:creationId xmlns:a16="http://schemas.microsoft.com/office/drawing/2014/main" id="{0B0439B1-150D-5504-17E2-512F5EEAA5C4}"/>
              </a:ext>
            </a:extLst>
          </p:cNvPr>
          <p:cNvSpPr/>
          <p:nvPr/>
        </p:nvSpPr>
        <p:spPr>
          <a:xfrm>
            <a:off x="16952790" y="5094933"/>
            <a:ext cx="6367347" cy="1970555"/>
          </a:xfrm>
          <a:prstGeom prst="roundRect">
            <a:avLst/>
          </a:prstGeom>
          <a:solidFill>
            <a:srgbClr val="F1EB74"/>
          </a:solid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Montserrat Light" panose="00000400000000000000" pitchFamily="2" charset="0"/>
            </a:endParaRPr>
          </a:p>
        </p:txBody>
      </p:sp>
      <p:sp>
        <p:nvSpPr>
          <p:cNvPr id="29" name="textruta 28">
            <a:extLst>
              <a:ext uri="{FF2B5EF4-FFF2-40B4-BE49-F238E27FC236}">
                <a16:creationId xmlns:a16="http://schemas.microsoft.com/office/drawing/2014/main" id="{B01E441A-91A3-0D9F-DA25-FC4818BA6C96}"/>
              </a:ext>
            </a:extLst>
          </p:cNvPr>
          <p:cNvSpPr txBox="1"/>
          <p:nvPr/>
        </p:nvSpPr>
        <p:spPr>
          <a:xfrm>
            <a:off x="8688168" y="5138450"/>
            <a:ext cx="5207621" cy="1754326"/>
          </a:xfrm>
          <a:prstGeom prst="rect">
            <a:avLst/>
          </a:prstGeom>
          <a:noFill/>
        </p:spPr>
        <p:txBody>
          <a:bodyPr wrap="square">
            <a:spAutoFit/>
          </a:bodyPr>
          <a:lstStyle/>
          <a:p>
            <a:pPr algn="ctr"/>
            <a:r>
              <a:rPr kumimoji="0" lang="sv-SE" altLang="sv-SE" sz="2800" b="0" i="0" u="none" strike="noStrike" cap="none" normalizeH="0" baseline="0">
                <a:ln>
                  <a:noFill/>
                </a:ln>
                <a:solidFill>
                  <a:schemeClr val="bg1"/>
                </a:solidFill>
                <a:effectLst/>
                <a:latin typeface="Montserrat Light" panose="00000400000000000000" pitchFamily="2" charset="0"/>
                <a:cs typeface="Assistant" pitchFamily="2" charset="-79"/>
              </a:rPr>
              <a:t>Färdigheter f</a:t>
            </a:r>
            <a:r>
              <a:rPr lang="sv-SE" altLang="sv-SE" sz="2800">
                <a:solidFill>
                  <a:schemeClr val="bg1"/>
                </a:solidFill>
                <a:latin typeface="Montserrat Light" panose="00000400000000000000" pitchFamily="2" charset="0"/>
                <a:cs typeface="Assistant" pitchFamily="2" charset="-79"/>
              </a:rPr>
              <a:t>ör utespelare:</a:t>
            </a:r>
            <a:endParaRPr lang="sv-SE" altLang="sv-SE" sz="2000">
              <a:solidFill>
                <a:schemeClr val="bg1"/>
              </a:solidFill>
              <a:latin typeface="Montserrat Light" panose="00000400000000000000" pitchFamily="2" charset="0"/>
              <a:cs typeface="Assistant" pitchFamily="2" charset="-79"/>
            </a:endParaRPr>
          </a:p>
          <a:p>
            <a:pPr marL="342900" indent="-342900" algn="ctr">
              <a:buFont typeface="Arial" panose="020B0604020202020204" pitchFamily="34" charset="0"/>
              <a:buChar char="•"/>
            </a:pPr>
            <a:r>
              <a:rPr lang="sv-SE" altLang="sv-SE" sz="2000">
                <a:solidFill>
                  <a:schemeClr val="bg1"/>
                </a:solidFill>
                <a:latin typeface="Montserrat Light" panose="00000400000000000000" pitchFamily="2" charset="0"/>
                <a:cs typeface="Assistant" pitchFamily="2" charset="-79"/>
              </a:rPr>
              <a:t>Prova på tekniska färdigheter, skott, passning etc.</a:t>
            </a:r>
          </a:p>
          <a:p>
            <a:pPr marL="342900" indent="-342900" algn="ctr">
              <a:buFont typeface="Arial" panose="020B0604020202020204" pitchFamily="34" charset="0"/>
              <a:buChar char="•"/>
            </a:pPr>
            <a:endParaRPr lang="sv-SE" altLang="sv-SE" sz="2000">
              <a:solidFill>
                <a:schemeClr val="bg1"/>
              </a:solidFill>
              <a:latin typeface="Montserrat Light" panose="00000400000000000000" pitchFamily="2" charset="0"/>
              <a:cs typeface="Assistant" pitchFamily="2" charset="-79"/>
            </a:endParaRPr>
          </a:p>
          <a:p>
            <a:pPr marL="342900" indent="-342900" algn="ctr">
              <a:buFont typeface="Arial" panose="020B0604020202020204" pitchFamily="34" charset="0"/>
              <a:buChar char="•"/>
            </a:pPr>
            <a:r>
              <a:rPr lang="sv-SE" altLang="sv-SE" sz="2000" b="1">
                <a:solidFill>
                  <a:srgbClr val="F5EF88"/>
                </a:solidFill>
                <a:latin typeface="Montserrat Light" panose="00000400000000000000" pitchFamily="2" charset="0"/>
                <a:cs typeface="Assistant" pitchFamily="2" charset="-79"/>
              </a:rPr>
              <a:t>Göra mål</a:t>
            </a:r>
            <a:endParaRPr lang="sv-SE" sz="2800" b="1">
              <a:solidFill>
                <a:srgbClr val="F5EF88"/>
              </a:solidFill>
              <a:latin typeface="Montserrat Light" panose="00000400000000000000" pitchFamily="2" charset="0"/>
            </a:endParaRPr>
          </a:p>
        </p:txBody>
      </p:sp>
      <p:sp>
        <p:nvSpPr>
          <p:cNvPr id="30" name="textruta 29">
            <a:extLst>
              <a:ext uri="{FF2B5EF4-FFF2-40B4-BE49-F238E27FC236}">
                <a16:creationId xmlns:a16="http://schemas.microsoft.com/office/drawing/2014/main" id="{E2268CFD-7B94-B30C-88D8-3FADB013AA78}"/>
              </a:ext>
            </a:extLst>
          </p:cNvPr>
          <p:cNvSpPr txBox="1"/>
          <p:nvPr/>
        </p:nvSpPr>
        <p:spPr>
          <a:xfrm>
            <a:off x="17532652" y="5094933"/>
            <a:ext cx="5207621" cy="2492990"/>
          </a:xfrm>
          <a:prstGeom prst="rect">
            <a:avLst/>
          </a:prstGeom>
          <a:noFill/>
        </p:spPr>
        <p:txBody>
          <a:bodyPr wrap="square">
            <a:spAutoFit/>
          </a:bodyPr>
          <a:lstStyle/>
          <a:p>
            <a:pPr algn="ctr"/>
            <a:r>
              <a:rPr kumimoji="0" lang="sv-SE" altLang="sv-SE" sz="2800" b="0" i="0" u="none" strike="noStrike" cap="none" normalizeH="0" baseline="0">
                <a:ln>
                  <a:noFill/>
                </a:ln>
                <a:solidFill>
                  <a:srgbClr val="18153C"/>
                </a:solidFill>
                <a:effectLst/>
                <a:latin typeface="Montserrat Light" panose="00000400000000000000" pitchFamily="2" charset="0"/>
                <a:cs typeface="Assistant" pitchFamily="2" charset="-79"/>
              </a:rPr>
              <a:t>Färdigheter f</a:t>
            </a:r>
            <a:r>
              <a:rPr lang="sv-SE" altLang="sv-SE" sz="2800">
                <a:solidFill>
                  <a:srgbClr val="18153C"/>
                </a:solidFill>
                <a:latin typeface="Montserrat Light" panose="00000400000000000000" pitchFamily="2" charset="0"/>
                <a:cs typeface="Assistant" pitchFamily="2" charset="-79"/>
              </a:rPr>
              <a:t>ör utespelare:</a:t>
            </a:r>
            <a:endParaRPr lang="sv-SE" altLang="sv-SE" sz="2000">
              <a:solidFill>
                <a:srgbClr val="18153C"/>
              </a:solidFill>
              <a:latin typeface="Montserrat Light" panose="00000400000000000000" pitchFamily="2" charset="0"/>
              <a:cs typeface="Assistant" pitchFamily="2" charset="-79"/>
            </a:endParaRPr>
          </a:p>
          <a:p>
            <a:pPr marL="342900" indent="-342900" algn="ctr">
              <a:buFont typeface="Arial" panose="020B0604020202020204" pitchFamily="34" charset="0"/>
              <a:buChar char="•"/>
            </a:pPr>
            <a:r>
              <a:rPr lang="sv-SE" altLang="sv-SE" sz="2000">
                <a:solidFill>
                  <a:srgbClr val="18153C"/>
                </a:solidFill>
                <a:latin typeface="Montserrat Light" panose="00000400000000000000" pitchFamily="2" charset="0"/>
                <a:cs typeface="Assistant" pitchFamily="2" charset="-79"/>
              </a:rPr>
              <a:t>Prova på tekniska färdigheter, bryta, hålla klubban etc.</a:t>
            </a:r>
            <a:br>
              <a:rPr lang="sv-SE" altLang="sv-SE" sz="2000">
                <a:solidFill>
                  <a:srgbClr val="18153C"/>
                </a:solidFill>
                <a:latin typeface="Montserrat Light" panose="00000400000000000000" pitchFamily="2" charset="0"/>
                <a:cs typeface="Assistant" pitchFamily="2" charset="-79"/>
              </a:rPr>
            </a:br>
            <a:endParaRPr lang="sv-SE" altLang="sv-SE" sz="2000">
              <a:solidFill>
                <a:srgbClr val="18153C"/>
              </a:solidFill>
              <a:latin typeface="Montserrat Light" panose="00000400000000000000" pitchFamily="2" charset="0"/>
              <a:cs typeface="Assistant" pitchFamily="2" charset="-79"/>
            </a:endParaRPr>
          </a:p>
          <a:p>
            <a:pPr marL="342900" indent="-342900" algn="ctr">
              <a:buFont typeface="Arial" panose="020B0604020202020204" pitchFamily="34" charset="0"/>
              <a:buChar char="•"/>
            </a:pPr>
            <a:r>
              <a:rPr lang="sv-SE" altLang="sv-SE" sz="2000" b="1">
                <a:latin typeface="Montserrat Light" panose="00000400000000000000" pitchFamily="2" charset="0"/>
                <a:cs typeface="Assistant" pitchFamily="2" charset="-79"/>
              </a:rPr>
              <a:t>Vinna boll</a:t>
            </a:r>
            <a:br>
              <a:rPr lang="sv-SE" altLang="sv-SE" sz="2000">
                <a:solidFill>
                  <a:srgbClr val="18153C"/>
                </a:solidFill>
                <a:latin typeface="Montserrat Light" panose="00000400000000000000" pitchFamily="2" charset="0"/>
                <a:cs typeface="Assistant" pitchFamily="2" charset="-79"/>
              </a:rPr>
            </a:br>
            <a:endParaRPr lang="sv-SE" altLang="sv-SE" sz="2000">
              <a:solidFill>
                <a:srgbClr val="18153C"/>
              </a:solidFill>
              <a:latin typeface="Montserrat Light" panose="00000400000000000000" pitchFamily="2" charset="0"/>
              <a:cs typeface="Assistant" pitchFamily="2" charset="-79"/>
            </a:endParaRPr>
          </a:p>
          <a:p>
            <a:pPr marL="342900" indent="-342900" algn="ctr">
              <a:buFont typeface="Arial" panose="020B0604020202020204" pitchFamily="34" charset="0"/>
              <a:buChar char="•"/>
            </a:pPr>
            <a:endParaRPr lang="sv-SE" sz="2800">
              <a:solidFill>
                <a:srgbClr val="18153C"/>
              </a:solidFill>
              <a:latin typeface="Montserrat Light" panose="00000400000000000000" pitchFamily="2" charset="0"/>
            </a:endParaRPr>
          </a:p>
        </p:txBody>
      </p:sp>
      <p:sp>
        <p:nvSpPr>
          <p:cNvPr id="31" name="Rektangel: rundade hörn 30">
            <a:extLst>
              <a:ext uri="{FF2B5EF4-FFF2-40B4-BE49-F238E27FC236}">
                <a16:creationId xmlns:a16="http://schemas.microsoft.com/office/drawing/2014/main" id="{5AEBC5F9-7F3B-B990-F3E3-E2B272613B00}"/>
              </a:ext>
            </a:extLst>
          </p:cNvPr>
          <p:cNvSpPr/>
          <p:nvPr/>
        </p:nvSpPr>
        <p:spPr>
          <a:xfrm>
            <a:off x="8104099" y="7309962"/>
            <a:ext cx="6367347" cy="1970555"/>
          </a:xfrm>
          <a:prstGeom prst="roundRect">
            <a:avLst/>
          </a:prstGeom>
          <a:no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Montserrat Light" panose="00000400000000000000" pitchFamily="2" charset="0"/>
            </a:endParaRPr>
          </a:p>
        </p:txBody>
      </p:sp>
      <p:sp>
        <p:nvSpPr>
          <p:cNvPr id="6144" name="Rektangel: rundade hörn 6143">
            <a:extLst>
              <a:ext uri="{FF2B5EF4-FFF2-40B4-BE49-F238E27FC236}">
                <a16:creationId xmlns:a16="http://schemas.microsoft.com/office/drawing/2014/main" id="{5C6D1991-3AD1-9C69-1BFA-6EA99F624199}"/>
              </a:ext>
            </a:extLst>
          </p:cNvPr>
          <p:cNvSpPr/>
          <p:nvPr/>
        </p:nvSpPr>
        <p:spPr>
          <a:xfrm>
            <a:off x="16952790" y="7375946"/>
            <a:ext cx="6367347" cy="1970555"/>
          </a:xfrm>
          <a:prstGeom prst="roundRect">
            <a:avLst/>
          </a:prstGeom>
          <a:solidFill>
            <a:srgbClr val="F1EB74"/>
          </a:solid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Montserrat Light" panose="00000400000000000000" pitchFamily="2" charset="0"/>
            </a:endParaRPr>
          </a:p>
        </p:txBody>
      </p:sp>
      <p:sp>
        <p:nvSpPr>
          <p:cNvPr id="6145" name="textruta 6144">
            <a:extLst>
              <a:ext uri="{FF2B5EF4-FFF2-40B4-BE49-F238E27FC236}">
                <a16:creationId xmlns:a16="http://schemas.microsoft.com/office/drawing/2014/main" id="{D289C140-AF9B-58E4-5DD4-5000ACE19F8F}"/>
              </a:ext>
            </a:extLst>
          </p:cNvPr>
          <p:cNvSpPr txBox="1"/>
          <p:nvPr/>
        </p:nvSpPr>
        <p:spPr>
          <a:xfrm>
            <a:off x="8688168" y="7481737"/>
            <a:ext cx="5207621" cy="1138773"/>
          </a:xfrm>
          <a:prstGeom prst="rect">
            <a:avLst/>
          </a:prstGeom>
          <a:noFill/>
        </p:spPr>
        <p:txBody>
          <a:bodyPr wrap="square">
            <a:spAutoFit/>
          </a:bodyPr>
          <a:lstStyle/>
          <a:p>
            <a:pPr algn="ctr"/>
            <a:r>
              <a:rPr kumimoji="0" lang="sv-SE" altLang="sv-SE" sz="2800" b="0" i="0" u="none" strike="noStrike" cap="none" normalizeH="0" baseline="0" dirty="0">
                <a:ln>
                  <a:noFill/>
                </a:ln>
                <a:solidFill>
                  <a:schemeClr val="bg1"/>
                </a:solidFill>
                <a:effectLst/>
                <a:latin typeface="Montserrat Light" panose="00000400000000000000" pitchFamily="2" charset="0"/>
                <a:cs typeface="Assistant" pitchFamily="2" charset="-79"/>
              </a:rPr>
              <a:t>Färdigheter f</a:t>
            </a:r>
            <a:r>
              <a:rPr lang="sv-SE" altLang="sv-SE" sz="2800" dirty="0">
                <a:solidFill>
                  <a:schemeClr val="bg1"/>
                </a:solidFill>
                <a:latin typeface="Montserrat Light" panose="00000400000000000000" pitchFamily="2" charset="0"/>
                <a:cs typeface="Assistant" pitchFamily="2" charset="-79"/>
              </a:rPr>
              <a:t>ör målvakt:</a:t>
            </a:r>
          </a:p>
          <a:p>
            <a:pPr marL="457200" indent="-457200" algn="ctr">
              <a:buFont typeface="Arial" panose="020B0604020202020204" pitchFamily="34" charset="0"/>
              <a:buChar char="•"/>
            </a:pPr>
            <a:r>
              <a:rPr lang="sv-SE" altLang="sv-SE" sz="2000" dirty="0">
                <a:solidFill>
                  <a:schemeClr val="bg1"/>
                </a:solidFill>
                <a:latin typeface="Montserrat Light" panose="00000400000000000000" pitchFamily="2" charset="0"/>
                <a:cs typeface="Assistant" pitchFamily="2" charset="-79"/>
              </a:rPr>
              <a:t>Ingen fast målvakt, låt alla som vill prova på.</a:t>
            </a:r>
            <a:endParaRPr lang="sv-SE" sz="2000" dirty="0">
              <a:solidFill>
                <a:schemeClr val="bg1"/>
              </a:solidFill>
              <a:latin typeface="Montserrat Light" panose="00000400000000000000" pitchFamily="2" charset="0"/>
            </a:endParaRPr>
          </a:p>
        </p:txBody>
      </p:sp>
      <p:sp>
        <p:nvSpPr>
          <p:cNvPr id="6147" name="textruta 6146">
            <a:extLst>
              <a:ext uri="{FF2B5EF4-FFF2-40B4-BE49-F238E27FC236}">
                <a16:creationId xmlns:a16="http://schemas.microsoft.com/office/drawing/2014/main" id="{28D29655-1AFD-6967-27C4-2D04E1DE33FE}"/>
              </a:ext>
            </a:extLst>
          </p:cNvPr>
          <p:cNvSpPr txBox="1"/>
          <p:nvPr/>
        </p:nvSpPr>
        <p:spPr>
          <a:xfrm>
            <a:off x="17532652" y="7438220"/>
            <a:ext cx="5207621" cy="1569660"/>
          </a:xfrm>
          <a:prstGeom prst="rect">
            <a:avLst/>
          </a:prstGeom>
          <a:noFill/>
        </p:spPr>
        <p:txBody>
          <a:bodyPr wrap="square">
            <a:spAutoFit/>
          </a:bodyPr>
          <a:lstStyle/>
          <a:p>
            <a:pPr algn="ctr"/>
            <a:r>
              <a:rPr kumimoji="0" lang="sv-SE" altLang="sv-SE" sz="2800" b="0" i="0" u="none" strike="noStrike" cap="none" normalizeH="0" baseline="0">
                <a:ln>
                  <a:noFill/>
                </a:ln>
                <a:solidFill>
                  <a:srgbClr val="18153C"/>
                </a:solidFill>
                <a:effectLst/>
                <a:latin typeface="Montserrat Light" panose="00000400000000000000" pitchFamily="2" charset="0"/>
                <a:cs typeface="Assistant" pitchFamily="2" charset="-79"/>
              </a:rPr>
              <a:t>Färdigheter f</a:t>
            </a:r>
            <a:r>
              <a:rPr lang="sv-SE" altLang="sv-SE" sz="2800">
                <a:solidFill>
                  <a:srgbClr val="18153C"/>
                </a:solidFill>
                <a:latin typeface="Montserrat Light" panose="00000400000000000000" pitchFamily="2" charset="0"/>
                <a:cs typeface="Assistant" pitchFamily="2" charset="-79"/>
              </a:rPr>
              <a:t>ör målvakt:</a:t>
            </a:r>
          </a:p>
          <a:p>
            <a:pPr marL="457200" indent="-457200" algn="ctr">
              <a:buFont typeface="Arial" panose="020B0604020202020204" pitchFamily="34" charset="0"/>
              <a:buChar char="•"/>
            </a:pPr>
            <a:r>
              <a:rPr lang="sv-SE" altLang="sv-SE" sz="2000">
                <a:latin typeface="Montserrat Light" panose="00000400000000000000" pitchFamily="2" charset="0"/>
                <a:cs typeface="Assistant" pitchFamily="2" charset="-79"/>
              </a:rPr>
              <a:t>Ingen fast målvakt, låt alla som vill prova på.</a:t>
            </a:r>
          </a:p>
          <a:p>
            <a:pPr algn="ctr"/>
            <a:endParaRPr lang="sv-SE" sz="2800">
              <a:solidFill>
                <a:srgbClr val="18153C"/>
              </a:solidFill>
              <a:latin typeface="Montserrat Light" panose="00000400000000000000" pitchFamily="2" charset="0"/>
            </a:endParaRPr>
          </a:p>
        </p:txBody>
      </p:sp>
      <p:sp>
        <p:nvSpPr>
          <p:cNvPr id="6154" name="Rektangel 6153">
            <a:extLst>
              <a:ext uri="{FF2B5EF4-FFF2-40B4-BE49-F238E27FC236}">
                <a16:creationId xmlns:a16="http://schemas.microsoft.com/office/drawing/2014/main" id="{9D3534BA-8618-68E4-9F26-04CEFFE342FF}"/>
              </a:ext>
            </a:extLst>
          </p:cNvPr>
          <p:cNvSpPr/>
          <p:nvPr/>
        </p:nvSpPr>
        <p:spPr>
          <a:xfrm>
            <a:off x="7766860" y="10836094"/>
            <a:ext cx="7200000" cy="1800000"/>
          </a:xfrm>
          <a:prstGeom prst="rect">
            <a:avLst/>
          </a:prstGeom>
          <a:no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tLang="sv-SE" sz="2800" b="1" dirty="0">
              <a:solidFill>
                <a:srgbClr val="F5EF88"/>
              </a:solidFill>
              <a:latin typeface="Montserrat Light" panose="00000400000000000000" pitchFamily="2" charset="0"/>
              <a:cs typeface="Assistant" pitchFamily="2" charset="-79"/>
            </a:endParaRPr>
          </a:p>
          <a:p>
            <a:pPr algn="ctr"/>
            <a:r>
              <a:rPr lang="sv-SE" altLang="sv-SE" sz="2800" b="1" dirty="0">
                <a:solidFill>
                  <a:srgbClr val="F5EF88"/>
                </a:solidFill>
                <a:latin typeface="Montserrat Light" panose="00000400000000000000" pitchFamily="2" charset="0"/>
                <a:cs typeface="Assistant" pitchFamily="2" charset="-79"/>
              </a:rPr>
              <a:t>Innebandyfys:</a:t>
            </a:r>
            <a:endParaRPr lang="sv-SE" altLang="sv-SE" sz="2800" dirty="0">
              <a:solidFill>
                <a:schemeClr val="bg1"/>
              </a:solidFill>
              <a:latin typeface="Montserrat Light" panose="00000400000000000000" pitchFamily="2" charset="0"/>
              <a:cs typeface="Assistant" pitchFamily="2" charset="-79"/>
            </a:endParaRPr>
          </a:p>
          <a:p>
            <a:pPr marL="457200" indent="-457200" algn="ctr">
              <a:buFont typeface="Arial" panose="020B0604020202020204" pitchFamily="34" charset="0"/>
              <a:buChar char="•"/>
            </a:pPr>
            <a:r>
              <a:rPr lang="sv-SE" altLang="sv-SE" sz="2000" dirty="0">
                <a:solidFill>
                  <a:schemeClr val="bg1"/>
                </a:solidFill>
                <a:latin typeface="Montserrat Light" panose="00000400000000000000" pitchFamily="2" charset="0"/>
                <a:cs typeface="Assistant" pitchFamily="2" charset="-79"/>
              </a:rPr>
              <a:t>Hoppa, krypa, rulla, springa, etc.</a:t>
            </a:r>
          </a:p>
          <a:p>
            <a:pPr marL="457200" indent="-457200" algn="ctr">
              <a:buFont typeface="Arial" panose="020B0604020202020204" pitchFamily="34" charset="0"/>
              <a:buChar char="•"/>
            </a:pPr>
            <a:r>
              <a:rPr lang="sv-SE" altLang="sv-SE" sz="2000" dirty="0">
                <a:solidFill>
                  <a:schemeClr val="bg1"/>
                </a:solidFill>
                <a:latin typeface="Montserrat Light" panose="00000400000000000000" pitchFamily="2" charset="0"/>
                <a:cs typeface="Assistant" pitchFamily="2" charset="-79"/>
              </a:rPr>
              <a:t>Mycket fokus på koordination!</a:t>
            </a:r>
            <a:endParaRPr lang="sv-SE" sz="2000" dirty="0">
              <a:solidFill>
                <a:schemeClr val="bg1"/>
              </a:solidFill>
              <a:latin typeface="Montserrat Light" panose="00000400000000000000" pitchFamily="2" charset="0"/>
            </a:endParaRPr>
          </a:p>
          <a:p>
            <a:pPr algn="ctr"/>
            <a:endParaRPr lang="sv-SE" sz="2000" dirty="0">
              <a:latin typeface="Montserrat Light" panose="00000400000000000000" pitchFamily="2" charset="0"/>
            </a:endParaRPr>
          </a:p>
        </p:txBody>
      </p:sp>
      <p:sp>
        <p:nvSpPr>
          <p:cNvPr id="4" name="Rektangel 3">
            <a:extLst>
              <a:ext uri="{FF2B5EF4-FFF2-40B4-BE49-F238E27FC236}">
                <a16:creationId xmlns:a16="http://schemas.microsoft.com/office/drawing/2014/main" id="{FA264394-C6BC-63CC-7C95-E8337540A706}"/>
              </a:ext>
            </a:extLst>
          </p:cNvPr>
          <p:cNvSpPr/>
          <p:nvPr/>
        </p:nvSpPr>
        <p:spPr>
          <a:xfrm>
            <a:off x="16278315" y="10836095"/>
            <a:ext cx="7200000" cy="1800000"/>
          </a:xfrm>
          <a:prstGeom prst="rect">
            <a:avLst/>
          </a:prstGeom>
          <a:no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tLang="sv-SE" sz="2800" b="1" dirty="0">
              <a:solidFill>
                <a:srgbClr val="F5EF88"/>
              </a:solidFill>
              <a:latin typeface="Montserrat Light" panose="00000400000000000000" pitchFamily="2" charset="0"/>
              <a:cs typeface="Assistant" pitchFamily="2" charset="-79"/>
            </a:endParaRPr>
          </a:p>
          <a:p>
            <a:pPr algn="ctr"/>
            <a:r>
              <a:rPr lang="sv-SE" altLang="sv-SE" sz="2800" b="1" dirty="0">
                <a:solidFill>
                  <a:srgbClr val="F5EF88"/>
                </a:solidFill>
                <a:latin typeface="Montserrat Light" panose="00000400000000000000" pitchFamily="2" charset="0"/>
                <a:cs typeface="Assistant" pitchFamily="2" charset="-79"/>
              </a:rPr>
              <a:t>Innebandypsykologi:</a:t>
            </a:r>
            <a:endParaRPr lang="sv-SE" altLang="sv-SE" sz="2800" dirty="0">
              <a:solidFill>
                <a:schemeClr val="bg1"/>
              </a:solidFill>
              <a:latin typeface="Montserrat Light" panose="00000400000000000000" pitchFamily="2" charset="0"/>
              <a:cs typeface="Assistant" pitchFamily="2" charset="-79"/>
            </a:endParaRPr>
          </a:p>
          <a:p>
            <a:pPr marL="457200" indent="-457200" algn="ctr">
              <a:buFont typeface="Arial" panose="020B0604020202020204" pitchFamily="34" charset="0"/>
              <a:buChar char="•"/>
            </a:pPr>
            <a:r>
              <a:rPr lang="sv-SE" altLang="sv-SE" sz="2000" dirty="0">
                <a:solidFill>
                  <a:schemeClr val="bg1"/>
                </a:solidFill>
                <a:latin typeface="Montserrat Light" panose="00000400000000000000" pitchFamily="2" charset="0"/>
                <a:cs typeface="Assistant" pitchFamily="2" charset="-79"/>
              </a:rPr>
              <a:t>Uppmärksamma det barnen gör.</a:t>
            </a:r>
          </a:p>
          <a:p>
            <a:pPr marL="457200" indent="-457200" algn="ctr">
              <a:buFont typeface="Arial" panose="020B0604020202020204" pitchFamily="34" charset="0"/>
              <a:buChar char="•"/>
            </a:pPr>
            <a:r>
              <a:rPr lang="sv-SE" altLang="sv-SE" sz="2000" dirty="0">
                <a:solidFill>
                  <a:schemeClr val="bg1"/>
                </a:solidFill>
                <a:latin typeface="Montserrat Light" panose="00000400000000000000" pitchFamily="2" charset="0"/>
                <a:cs typeface="Assistant" pitchFamily="2" charset="-79"/>
              </a:rPr>
              <a:t>Skapa psykologisk trygghet.</a:t>
            </a:r>
            <a:br>
              <a:rPr lang="sv-SE" altLang="sv-SE" sz="2000" dirty="0">
                <a:solidFill>
                  <a:schemeClr val="bg1"/>
                </a:solidFill>
                <a:latin typeface="Montserrat Light" panose="00000400000000000000" pitchFamily="2" charset="0"/>
                <a:cs typeface="Assistant" pitchFamily="2" charset="-79"/>
              </a:rPr>
            </a:br>
            <a:endParaRPr lang="sv-SE" sz="2000" dirty="0">
              <a:solidFill>
                <a:schemeClr val="bg1"/>
              </a:solidFill>
              <a:latin typeface="Montserrat Light" panose="00000400000000000000" pitchFamily="2" charset="0"/>
            </a:endParaRPr>
          </a:p>
        </p:txBody>
      </p:sp>
    </p:spTree>
    <p:extLst>
      <p:ext uri="{BB962C8B-B14F-4D97-AF65-F5344CB8AC3E}">
        <p14:creationId xmlns:p14="http://schemas.microsoft.com/office/powerpoint/2010/main" val="3305948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8CF8A-F337-EC16-F509-9224BAF94612}"/>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43108FD1-A3A1-A200-F6CF-CC9563EF61B9}"/>
              </a:ext>
            </a:extLst>
          </p:cNvPr>
          <p:cNvSpPr/>
          <p:nvPr/>
        </p:nvSpPr>
        <p:spPr>
          <a:xfrm>
            <a:off x="921855" y="1585186"/>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srgbClr val="F5EF88"/>
                </a:solidFill>
                <a:effectLst/>
                <a:uLnTx/>
                <a:uFillTx/>
                <a:latin typeface="Mongoose Regular"/>
                <a:ea typeface="+mn-ea"/>
                <a:cs typeface="+mn-cs"/>
              </a:rPr>
              <a:t>6-7 år - </a:t>
            </a:r>
            <a:r>
              <a:rPr kumimoji="0" lang="sv-SE" sz="8500" b="0" i="0" u="none" strike="noStrike" kern="1200" cap="none" spc="0" normalizeH="0" baseline="0" noProof="0">
                <a:ln>
                  <a:noFill/>
                </a:ln>
                <a:solidFill>
                  <a:schemeClr val="bg1"/>
                </a:solidFill>
                <a:effectLst/>
                <a:uLnTx/>
                <a:uFillTx/>
                <a:latin typeface="Mongoose Regular"/>
                <a:ea typeface="+mn-ea"/>
                <a:cs typeface="+mn-cs"/>
              </a:rPr>
              <a:t>Grön nivå planering</a:t>
            </a: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cxnSp>
        <p:nvCxnSpPr>
          <p:cNvPr id="17" name="Rak 16">
            <a:extLst>
              <a:ext uri="{FF2B5EF4-FFF2-40B4-BE49-F238E27FC236}">
                <a16:creationId xmlns:a16="http://schemas.microsoft.com/office/drawing/2014/main" id="{9722E9D4-D46E-390A-3E3E-BFADB8DFB082}"/>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DE76CD12-C037-F402-3C43-640DC4877C58}"/>
              </a:ext>
            </a:extLst>
          </p:cNvPr>
          <p:cNvCxnSpPr>
            <a:cxnSpLocks/>
          </p:cNvCxnSpPr>
          <p:nvPr/>
        </p:nvCxnSpPr>
        <p:spPr>
          <a:xfrm>
            <a:off x="-264695" y="3344418"/>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866DD5F5-8E62-B531-61AE-53CC17E367EB}"/>
              </a:ext>
            </a:extLst>
          </p:cNvPr>
          <p:cNvSpPr>
            <a:spLocks noGrp="1"/>
          </p:cNvSpPr>
          <p:nvPr>
            <p:ph type="sldNum" sz="quarter" idx="4294967295"/>
          </p:nvPr>
        </p:nvSpPr>
        <p:spPr>
          <a:xfrm>
            <a:off x="23038905" y="12294294"/>
            <a:ext cx="1460447" cy="730251"/>
          </a:xfrm>
        </p:spPr>
        <p:txBody>
          <a:bodyPr/>
          <a:lstStyle/>
          <a:p>
            <a:pPr marL="0" marR="0" lvl="0" indent="0" algn="ctr" defTabSz="1828686" rtl="0" eaLnBrk="1" fontAlgn="auto" latinLnBrk="0" hangingPunct="1">
              <a:lnSpc>
                <a:spcPct val="100000"/>
              </a:lnSpc>
              <a:spcBef>
                <a:spcPts val="0"/>
              </a:spcBef>
              <a:spcAft>
                <a:spcPts val="0"/>
              </a:spcAft>
              <a:buClrTx/>
              <a:buSzTx/>
              <a:buFontTx/>
              <a:buNone/>
              <a:tabLst/>
              <a:defRPr/>
            </a:pPr>
            <a:fld id="{5F919A4E-C2E9-6148-8511-58460454BFB7}" type="slidenum">
              <a:rPr kumimoji="0" lang="sv-SE" sz="1000" b="0" i="0" u="none" strike="noStrike" kern="1200" cap="none" spc="0" normalizeH="0" baseline="0" noProof="0" smtClean="0">
                <a:ln>
                  <a:noFill/>
                </a:ln>
                <a:solidFill>
                  <a:srgbClr val="0B0C26"/>
                </a:solidFill>
                <a:effectLst/>
                <a:uLnTx/>
                <a:uFillTx/>
                <a:latin typeface="Montserrat Light" pitchFamily="2" charset="77"/>
                <a:ea typeface="+mn-ea"/>
                <a:cs typeface="+mn-cs"/>
              </a:rPr>
              <a:pPr marL="0" marR="0" lvl="0" indent="0" algn="ctr" defTabSz="1828686" rtl="0" eaLnBrk="1" fontAlgn="auto" latinLnBrk="0" hangingPunct="1">
                <a:lnSpc>
                  <a:spcPct val="100000"/>
                </a:lnSpc>
                <a:spcBef>
                  <a:spcPts val="0"/>
                </a:spcBef>
                <a:spcAft>
                  <a:spcPts val="0"/>
                </a:spcAft>
                <a:buClrTx/>
                <a:buSzTx/>
                <a:buFontTx/>
                <a:buNone/>
                <a:tabLst/>
                <a:defRPr/>
              </a:pPr>
              <a:t>14</a:t>
            </a:fld>
            <a:endParaRPr kumimoji="0" lang="sv-SE" sz="1000" b="0" i="0" u="none" strike="noStrike" kern="1200" cap="none" spc="0" normalizeH="0" baseline="0" noProof="0">
              <a:ln>
                <a:noFill/>
              </a:ln>
              <a:solidFill>
                <a:srgbClr val="0B0C26"/>
              </a:solidFill>
              <a:effectLst/>
              <a:uLnTx/>
              <a:uFillTx/>
              <a:latin typeface="Montserrat Light" pitchFamily="2" charset="77"/>
              <a:ea typeface="+mn-ea"/>
              <a:cs typeface="+mn-cs"/>
            </a:endParaRPr>
          </a:p>
        </p:txBody>
      </p:sp>
      <p:sp>
        <p:nvSpPr>
          <p:cNvPr id="4" name="Rectangle 1">
            <a:extLst>
              <a:ext uri="{FF2B5EF4-FFF2-40B4-BE49-F238E27FC236}">
                <a16:creationId xmlns:a16="http://schemas.microsoft.com/office/drawing/2014/main" id="{D7AF5ACA-2876-7208-DE92-DB48F6055BAA}"/>
              </a:ext>
            </a:extLst>
          </p:cNvPr>
          <p:cNvSpPr>
            <a:spLocks noChangeArrowheads="1"/>
          </p:cNvSpPr>
          <p:nvPr/>
        </p:nvSpPr>
        <p:spPr bwMode="auto">
          <a:xfrm>
            <a:off x="1515375" y="4050260"/>
            <a:ext cx="21351662" cy="963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Fokus: </a:t>
            </a:r>
            <a:r>
              <a:rPr lang="sv-SE" altLang="sv-SE" sz="3200">
                <a:solidFill>
                  <a:schemeClr val="bg1"/>
                </a:solidFill>
                <a:latin typeface="Montserrat Light" panose="00000400000000000000" pitchFamily="2" charset="0"/>
                <a:cs typeface="Assistant" pitchFamily="2" charset="-79"/>
              </a:rPr>
              <a:t>Glädje, lek och prova på. Fokusera på rörelseförståelse och koordination. </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rPr>
              <a:t>Antal träningar i veckan: </a:t>
            </a:r>
            <a:r>
              <a:rPr lang="sv-SE" altLang="sv-SE" sz="3200">
                <a:solidFill>
                  <a:schemeClr val="bg1"/>
                </a:solidFill>
                <a:latin typeface="Montserrat Light" panose="00000400000000000000" pitchFamily="2" charset="0"/>
                <a:cs typeface="Assistant" pitchFamily="2" charset="-79"/>
              </a:rPr>
              <a:t>Rekommenderat</a:t>
            </a:r>
            <a:r>
              <a:rPr kumimoji="0" lang="sv-SE" altLang="sv-SE" sz="3200" b="0" i="0" u="none" strike="noStrike" cap="none" normalizeH="0" baseline="0">
                <a:ln>
                  <a:noFill/>
                </a:ln>
                <a:solidFill>
                  <a:schemeClr val="bg1"/>
                </a:solidFill>
                <a:effectLst/>
                <a:latin typeface="Montserrat Light" panose="00000400000000000000" pitchFamily="2" charset="0"/>
                <a:cs typeface="Assistant" pitchFamily="2" charset="-79"/>
              </a:rPr>
              <a:t> 1 träning i veckan. Oktober-mars.</a:t>
            </a:r>
            <a:br>
              <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rPr>
            </a:br>
            <a:endPar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Träningens längd och innehåll: </a:t>
            </a:r>
            <a:r>
              <a:rPr lang="sv-SE" altLang="sv-SE" sz="3200">
                <a:solidFill>
                  <a:schemeClr val="bg1"/>
                </a:solidFill>
                <a:latin typeface="Montserrat Light" panose="00000400000000000000" pitchFamily="2" charset="0"/>
                <a:cs typeface="Assistant" pitchFamily="2" charset="-79"/>
              </a:rPr>
              <a:t>60 minuter. 30% lekinslag, 30% koordination/rörelse, 20% småplanspel. 20% övrigt.</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rPr>
              <a:t>Matcher: </a:t>
            </a:r>
            <a:r>
              <a:rPr kumimoji="0" lang="sv-SE" altLang="sv-SE" sz="3200" b="0" i="0" u="none" strike="noStrike" cap="none" normalizeH="0" baseline="0">
                <a:ln>
                  <a:noFill/>
                </a:ln>
                <a:solidFill>
                  <a:schemeClr val="bg1"/>
                </a:solidFill>
                <a:effectLst/>
                <a:latin typeface="Montserrat Light" panose="00000400000000000000" pitchFamily="2" charset="0"/>
                <a:cs typeface="Assistant" pitchFamily="2" charset="-79"/>
              </a:rPr>
              <a:t>Poolspel, inga matcher första året. 3vs3 spel endast. </a:t>
            </a:r>
            <a:br>
              <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rPr>
            </a:br>
            <a:endPar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Tränarnas utbildning: </a:t>
            </a:r>
            <a:r>
              <a:rPr lang="sv-SE" altLang="sv-SE" sz="3200">
                <a:solidFill>
                  <a:schemeClr val="bg1"/>
                </a:solidFill>
                <a:latin typeface="Montserrat Light" panose="00000400000000000000" pitchFamily="2" charset="0"/>
                <a:cs typeface="Assistant" pitchFamily="2" charset="-79"/>
              </a:rPr>
              <a:t>Grundutbildning + Steg 1 grön.</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Nya spelare: </a:t>
            </a:r>
            <a:r>
              <a:rPr lang="sv-SE" altLang="sv-SE" sz="3200">
                <a:solidFill>
                  <a:schemeClr val="bg1"/>
                </a:solidFill>
                <a:latin typeface="Montserrat Light" panose="00000400000000000000" pitchFamily="2" charset="0"/>
                <a:cs typeface="Assistant" pitchFamily="2" charset="-79"/>
              </a:rPr>
              <a:t>Nya spelare är alltid välkomna. Alla får vara med. </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Antal spelare &amp; ledare: </a:t>
            </a:r>
            <a:r>
              <a:rPr lang="sv-SE" altLang="sv-SE" sz="3200">
                <a:solidFill>
                  <a:schemeClr val="bg1"/>
                </a:solidFill>
                <a:latin typeface="Montserrat Light" panose="00000400000000000000" pitchFamily="2" charset="0"/>
                <a:cs typeface="Assistant" pitchFamily="2" charset="-79"/>
              </a:rPr>
              <a:t>25-30 spelare, beror på yta och antal ledare. 1 ledare på 6 spelare är att rekommendera. </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Cuper: </a:t>
            </a:r>
            <a:r>
              <a:rPr lang="sv-SE" altLang="sv-SE" sz="3200">
                <a:solidFill>
                  <a:schemeClr val="bg1"/>
                </a:solidFill>
                <a:latin typeface="Montserrat Light" panose="00000400000000000000" pitchFamily="2" charset="0"/>
                <a:cs typeface="Assistant" pitchFamily="2" charset="-79"/>
              </a:rPr>
              <a:t>Inga cuper bör spelas i dessa åldrar.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sv-SE" altLang="sv-SE" sz="3200" b="0" i="0" u="none" strike="noStrike" cap="none" normalizeH="0" baseline="0">
              <a:ln>
                <a:noFill/>
              </a:ln>
              <a:solidFill>
                <a:srgbClr val="F5EF88"/>
              </a:solidFill>
              <a:effectLst/>
              <a:latin typeface="Assistant" pitchFamily="2" charset="-79"/>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sv-SE" altLang="sv-SE" sz="4400" b="0" i="0" u="none" strike="noStrike" cap="none" normalizeH="0" baseline="0">
              <a:ln>
                <a:noFill/>
              </a:ln>
              <a:solidFill>
                <a:srgbClr val="F5EF88"/>
              </a:solidFill>
              <a:effectLst/>
            </a:endParaRPr>
          </a:p>
        </p:txBody>
      </p:sp>
    </p:spTree>
    <p:extLst>
      <p:ext uri="{BB962C8B-B14F-4D97-AF65-F5344CB8AC3E}">
        <p14:creationId xmlns:p14="http://schemas.microsoft.com/office/powerpoint/2010/main" val="13174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EBB71-73A4-B135-D04E-4F40182469A0}"/>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95671B82-D8CD-EA13-AE88-4D9BEFB240CF}"/>
              </a:ext>
            </a:extLst>
          </p:cNvPr>
          <p:cNvSpPr>
            <a:spLocks noGrp="1"/>
          </p:cNvSpPr>
          <p:nvPr>
            <p:ph type="title" idx="4294967295"/>
          </p:nvPr>
        </p:nvSpPr>
        <p:spPr>
          <a:xfrm>
            <a:off x="1689650" y="4794250"/>
            <a:ext cx="21029613" cy="2649538"/>
          </a:xfrm>
        </p:spPr>
        <p:txBody>
          <a:bodyPr>
            <a:normAutofit fontScale="90000"/>
          </a:bodyPr>
          <a:lstStyle/>
          <a:p>
            <a:pPr algn="ctr"/>
            <a:r>
              <a:rPr lang="sv-SE" sz="15999">
                <a:solidFill>
                  <a:srgbClr val="F5EF88"/>
                </a:solidFill>
                <a:latin typeface="Mongoose Regular" panose="02000000000000000000" pitchFamily="2" charset="77"/>
              </a:rPr>
              <a:t>8-9 år</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SPEL, TRÄNING OCH PLANERING</a:t>
            </a:r>
          </a:p>
        </p:txBody>
      </p:sp>
    </p:spTree>
    <p:extLst>
      <p:ext uri="{BB962C8B-B14F-4D97-AF65-F5344CB8AC3E}">
        <p14:creationId xmlns:p14="http://schemas.microsoft.com/office/powerpoint/2010/main" val="204571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4515E-DAB0-272D-81A4-25A607297EBF}"/>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C1A55F29-4889-07EF-6B50-721BA9EA69C4}"/>
              </a:ext>
            </a:extLst>
          </p:cNvPr>
          <p:cNvSpPr/>
          <p:nvPr/>
        </p:nvSpPr>
        <p:spPr>
          <a:xfrm>
            <a:off x="535390" y="1468223"/>
            <a:ext cx="3895472" cy="1609057"/>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8500">
                <a:solidFill>
                  <a:srgbClr val="F5EF88"/>
                </a:solidFill>
                <a:latin typeface="Mongoose Regular"/>
              </a:rPr>
              <a:t>Så spelar och tränar vi:</a:t>
            </a:r>
            <a:br>
              <a:rPr lang="sv-SE" sz="8500">
                <a:solidFill>
                  <a:srgbClr val="F5EF88"/>
                </a:solidFill>
                <a:latin typeface="Mongoose Regular"/>
              </a:rPr>
            </a:br>
            <a:r>
              <a:rPr lang="sv-SE" sz="8500">
                <a:solidFill>
                  <a:srgbClr val="F5EF88"/>
                </a:solidFill>
                <a:latin typeface="Mongoose Regular"/>
              </a:rPr>
              <a:t> </a:t>
            </a:r>
            <a:r>
              <a:rPr lang="sv-SE" sz="8500">
                <a:solidFill>
                  <a:schemeClr val="bg1"/>
                </a:solidFill>
                <a:latin typeface="Mongoose Regular"/>
              </a:rPr>
              <a:t>8- 9 år</a:t>
            </a:r>
            <a:endParaRPr kumimoji="0" lang="sv-SE" sz="3200" b="1" i="0" u="none" strike="noStrike" kern="1200" cap="none" spc="0" normalizeH="0" baseline="0" noProof="0">
              <a:ln>
                <a:noFill/>
              </a:ln>
              <a:solidFill>
                <a:schemeClr val="bg1"/>
              </a:solidFill>
              <a:effectLst/>
              <a:uLnTx/>
              <a:uFillTx/>
              <a:latin typeface="Montserrat SemiBold" pitchFamily="2" charset="77"/>
              <a:ea typeface="+mn-ea"/>
              <a:cs typeface="+mn-cs"/>
            </a:endParaRPr>
          </a:p>
        </p:txBody>
      </p:sp>
      <p:sp>
        <p:nvSpPr>
          <p:cNvPr id="10" name="textruta 9">
            <a:extLst>
              <a:ext uri="{FF2B5EF4-FFF2-40B4-BE49-F238E27FC236}">
                <a16:creationId xmlns:a16="http://schemas.microsoft.com/office/drawing/2014/main" id="{C631D2A5-8D1E-9C11-455F-77E3C248C297}"/>
              </a:ext>
            </a:extLst>
          </p:cNvPr>
          <p:cNvSpPr txBox="1"/>
          <p:nvPr/>
        </p:nvSpPr>
        <p:spPr>
          <a:xfrm>
            <a:off x="341271" y="5422616"/>
            <a:ext cx="6367347" cy="1569660"/>
          </a:xfrm>
          <a:prstGeom prst="rect">
            <a:avLst/>
          </a:prstGeom>
          <a:noFill/>
        </p:spPr>
        <p:txBody>
          <a:bodyPr wrap="square">
            <a:spAutoFit/>
          </a:bodyPr>
          <a:lstStyle/>
          <a:p>
            <a:r>
              <a:rPr lang="sv-SE" sz="3200">
                <a:solidFill>
                  <a:schemeClr val="bg1"/>
                </a:solidFill>
                <a:latin typeface="Montserrat Light" panose="00000400000000000000" pitchFamily="2" charset="0"/>
                <a:cs typeface="Assistant" pitchFamily="2" charset="-79"/>
              </a:rPr>
              <a:t>För att vi ska kunna spela som vi vill behöver vi fokusera på följande i träning:</a:t>
            </a:r>
            <a:endParaRPr lang="sv-SE" sz="3200">
              <a:solidFill>
                <a:schemeClr val="bg1"/>
              </a:solidFill>
              <a:latin typeface="Montserrat Light" panose="00000400000000000000" pitchFamily="2" charset="0"/>
            </a:endParaRPr>
          </a:p>
        </p:txBody>
      </p:sp>
      <p:sp>
        <p:nvSpPr>
          <p:cNvPr id="11" name="Rektangel: rundade hörn 10">
            <a:extLst>
              <a:ext uri="{FF2B5EF4-FFF2-40B4-BE49-F238E27FC236}">
                <a16:creationId xmlns:a16="http://schemas.microsoft.com/office/drawing/2014/main" id="{4E4F2473-4944-1536-D281-75F7F42EDBF1}"/>
              </a:ext>
            </a:extLst>
          </p:cNvPr>
          <p:cNvSpPr/>
          <p:nvPr/>
        </p:nvSpPr>
        <p:spPr>
          <a:xfrm>
            <a:off x="7828616" y="3717435"/>
            <a:ext cx="6367347" cy="1970555"/>
          </a:xfrm>
          <a:prstGeom prst="roundRect">
            <a:avLst/>
          </a:prstGeom>
          <a:no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Montserrat Light" panose="00000400000000000000" pitchFamily="2" charset="0"/>
            </a:endParaRPr>
          </a:p>
        </p:txBody>
      </p:sp>
      <p:cxnSp>
        <p:nvCxnSpPr>
          <p:cNvPr id="23" name="Rak pilkoppling 22">
            <a:extLst>
              <a:ext uri="{FF2B5EF4-FFF2-40B4-BE49-F238E27FC236}">
                <a16:creationId xmlns:a16="http://schemas.microsoft.com/office/drawing/2014/main" id="{8CE9119D-D1AE-14E9-9374-E11C6BD53304}"/>
              </a:ext>
            </a:extLst>
          </p:cNvPr>
          <p:cNvCxnSpPr>
            <a:cxnSpLocks/>
          </p:cNvCxnSpPr>
          <p:nvPr/>
        </p:nvCxnSpPr>
        <p:spPr>
          <a:xfrm>
            <a:off x="19692651" y="510695"/>
            <a:ext cx="0" cy="284066"/>
          </a:xfrm>
          <a:prstGeom prst="straightConnector1">
            <a:avLst/>
          </a:prstGeom>
          <a:ln w="19050" cap="flat" cmpd="sng" algn="ctr">
            <a:solidFill>
              <a:srgbClr val="F5EF88"/>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Rektangel: rundade hörn 23">
            <a:extLst>
              <a:ext uri="{FF2B5EF4-FFF2-40B4-BE49-F238E27FC236}">
                <a16:creationId xmlns:a16="http://schemas.microsoft.com/office/drawing/2014/main" id="{D8BF59C3-6DD2-9AC8-42C2-6202FD72C120}"/>
              </a:ext>
            </a:extLst>
          </p:cNvPr>
          <p:cNvSpPr/>
          <p:nvPr/>
        </p:nvSpPr>
        <p:spPr>
          <a:xfrm>
            <a:off x="16696546" y="3717434"/>
            <a:ext cx="6367347" cy="1970555"/>
          </a:xfrm>
          <a:prstGeom prst="roundRect">
            <a:avLst/>
          </a:prstGeom>
          <a:solidFill>
            <a:srgbClr val="F1EB74"/>
          </a:solid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Montserrat Light" panose="00000400000000000000" pitchFamily="2" charset="0"/>
            </a:endParaRPr>
          </a:p>
        </p:txBody>
      </p:sp>
      <p:sp>
        <p:nvSpPr>
          <p:cNvPr id="25" name="textruta 24">
            <a:extLst>
              <a:ext uri="{FF2B5EF4-FFF2-40B4-BE49-F238E27FC236}">
                <a16:creationId xmlns:a16="http://schemas.microsoft.com/office/drawing/2014/main" id="{CD6D7747-EC76-21B9-2B01-8814AE33F8BD}"/>
              </a:ext>
            </a:extLst>
          </p:cNvPr>
          <p:cNvSpPr txBox="1"/>
          <p:nvPr/>
        </p:nvSpPr>
        <p:spPr>
          <a:xfrm>
            <a:off x="8408478" y="3760951"/>
            <a:ext cx="5207621" cy="1754326"/>
          </a:xfrm>
          <a:prstGeom prst="rect">
            <a:avLst/>
          </a:prstGeom>
          <a:noFill/>
        </p:spPr>
        <p:txBody>
          <a:bodyPr wrap="square">
            <a:spAutoFit/>
          </a:bodyPr>
          <a:lstStyle/>
          <a:p>
            <a:pPr algn="ctr"/>
            <a:r>
              <a:rPr kumimoji="0" lang="sv-SE" altLang="sv-SE" sz="2800" b="0" i="0" u="none" strike="noStrike" cap="none" normalizeH="0" baseline="0">
                <a:ln>
                  <a:noFill/>
                </a:ln>
                <a:solidFill>
                  <a:schemeClr val="bg1"/>
                </a:solidFill>
                <a:effectLst/>
                <a:latin typeface="Montserrat Light" panose="00000400000000000000" pitchFamily="2" charset="0"/>
                <a:cs typeface="Assistant" pitchFamily="2" charset="-79"/>
              </a:rPr>
              <a:t>Färdigheter f</a:t>
            </a:r>
            <a:r>
              <a:rPr lang="sv-SE" altLang="sv-SE" sz="2800">
                <a:solidFill>
                  <a:schemeClr val="bg1"/>
                </a:solidFill>
                <a:latin typeface="Montserrat Light" panose="00000400000000000000" pitchFamily="2" charset="0"/>
                <a:cs typeface="Assistant" pitchFamily="2" charset="-79"/>
              </a:rPr>
              <a:t>ör laget:</a:t>
            </a:r>
          </a:p>
          <a:p>
            <a:pPr marL="342900" indent="-342900" algn="ctr">
              <a:buFont typeface="Arial" panose="020B0604020202020204" pitchFamily="34" charset="0"/>
              <a:buChar char="•"/>
            </a:pPr>
            <a:r>
              <a:rPr lang="sv-SE" altLang="sv-SE" sz="2000">
                <a:solidFill>
                  <a:schemeClr val="bg1"/>
                </a:solidFill>
                <a:latin typeface="Montserrat Light" panose="00000400000000000000" pitchFamily="2" charset="0"/>
                <a:cs typeface="Assistant" pitchFamily="2" charset="-79"/>
              </a:rPr>
              <a:t>Leka innebandy. Ingen strukturerad taktisk träning ska ske på grön nivå.</a:t>
            </a:r>
            <a:br>
              <a:rPr lang="sv-SE" altLang="sv-SE" sz="2000">
                <a:solidFill>
                  <a:schemeClr val="bg1"/>
                </a:solidFill>
                <a:latin typeface="Montserrat Light" panose="00000400000000000000" pitchFamily="2" charset="0"/>
                <a:cs typeface="Assistant" pitchFamily="2" charset="-79"/>
              </a:rPr>
            </a:br>
            <a:endParaRPr lang="sv-SE" altLang="sv-SE" sz="2000">
              <a:solidFill>
                <a:schemeClr val="accent6">
                  <a:lumMod val="75000"/>
                </a:schemeClr>
              </a:solidFill>
              <a:latin typeface="Montserrat Light" panose="00000400000000000000" pitchFamily="2" charset="0"/>
              <a:cs typeface="Assistant" pitchFamily="2" charset="-79"/>
            </a:endParaRPr>
          </a:p>
          <a:p>
            <a:pPr marL="342900" indent="-342900" algn="ctr">
              <a:buFont typeface="Arial" panose="020B0604020202020204" pitchFamily="34" charset="0"/>
              <a:buChar char="•"/>
            </a:pPr>
            <a:r>
              <a:rPr lang="sv-SE" sz="2000" b="1">
                <a:solidFill>
                  <a:schemeClr val="accent6">
                    <a:lumMod val="75000"/>
                  </a:schemeClr>
                </a:solidFill>
                <a:latin typeface="Montserrat Light" panose="00000400000000000000" pitchFamily="2" charset="0"/>
                <a:cs typeface="Assistant" pitchFamily="2" charset="-79"/>
              </a:rPr>
              <a:t>Träna på att vara spelbar.</a:t>
            </a:r>
            <a:endParaRPr lang="sv-SE" sz="2000" b="1">
              <a:solidFill>
                <a:schemeClr val="accent6">
                  <a:lumMod val="75000"/>
                </a:schemeClr>
              </a:solidFill>
              <a:latin typeface="Montserrat Light" panose="00000400000000000000" pitchFamily="2" charset="0"/>
            </a:endParaRPr>
          </a:p>
        </p:txBody>
      </p:sp>
      <p:sp>
        <p:nvSpPr>
          <p:cNvPr id="26" name="textruta 25">
            <a:extLst>
              <a:ext uri="{FF2B5EF4-FFF2-40B4-BE49-F238E27FC236}">
                <a16:creationId xmlns:a16="http://schemas.microsoft.com/office/drawing/2014/main" id="{71F0536E-AF71-7AC2-8858-EC6EF459AD51}"/>
              </a:ext>
            </a:extLst>
          </p:cNvPr>
          <p:cNvSpPr txBox="1"/>
          <p:nvPr/>
        </p:nvSpPr>
        <p:spPr>
          <a:xfrm>
            <a:off x="17276408" y="3697777"/>
            <a:ext cx="5207621" cy="2492990"/>
          </a:xfrm>
          <a:prstGeom prst="rect">
            <a:avLst/>
          </a:prstGeom>
          <a:noFill/>
        </p:spPr>
        <p:txBody>
          <a:bodyPr wrap="square">
            <a:spAutoFit/>
          </a:bodyPr>
          <a:lstStyle/>
          <a:p>
            <a:pPr algn="ctr"/>
            <a:r>
              <a:rPr kumimoji="0" lang="sv-SE" altLang="sv-SE" sz="2800" b="0" i="0" u="none" strike="noStrike" cap="none" normalizeH="0" baseline="0">
                <a:ln>
                  <a:noFill/>
                </a:ln>
                <a:solidFill>
                  <a:srgbClr val="18153C"/>
                </a:solidFill>
                <a:effectLst/>
                <a:latin typeface="Montserrat Light" panose="00000400000000000000" pitchFamily="2" charset="0"/>
                <a:cs typeface="Assistant" pitchFamily="2" charset="-79"/>
              </a:rPr>
              <a:t>Färdigheter f</a:t>
            </a:r>
            <a:r>
              <a:rPr lang="sv-SE" altLang="sv-SE" sz="2800">
                <a:solidFill>
                  <a:srgbClr val="18153C"/>
                </a:solidFill>
                <a:latin typeface="Montserrat Light" panose="00000400000000000000" pitchFamily="2" charset="0"/>
                <a:cs typeface="Assistant" pitchFamily="2" charset="-79"/>
              </a:rPr>
              <a:t>ör laget:</a:t>
            </a:r>
          </a:p>
          <a:p>
            <a:pPr marL="457200" indent="-457200" algn="ctr">
              <a:buFont typeface="Arial" panose="020B0604020202020204" pitchFamily="34" charset="0"/>
              <a:buChar char="•"/>
            </a:pPr>
            <a:r>
              <a:rPr lang="sv-SE" altLang="sv-SE" sz="2000">
                <a:latin typeface="Montserrat Light" panose="00000400000000000000" pitchFamily="2" charset="0"/>
                <a:cs typeface="Assistant" pitchFamily="2" charset="-79"/>
              </a:rPr>
              <a:t>Leka innebandy. Ingen strukturerad taktisk träning ska ske på grön nivå.</a:t>
            </a:r>
            <a:br>
              <a:rPr lang="sv-SE" altLang="sv-SE" sz="2000">
                <a:latin typeface="Montserrat Light" panose="00000400000000000000" pitchFamily="2" charset="0"/>
                <a:cs typeface="Assistant" pitchFamily="2" charset="-79"/>
              </a:rPr>
            </a:br>
            <a:endParaRPr lang="sv-SE" altLang="sv-SE" sz="2000">
              <a:latin typeface="Montserrat Light" panose="00000400000000000000" pitchFamily="2" charset="0"/>
              <a:cs typeface="Assistant" pitchFamily="2" charset="-79"/>
            </a:endParaRPr>
          </a:p>
          <a:p>
            <a:pPr marL="457200" indent="-457200" algn="ctr">
              <a:buFont typeface="Arial" panose="020B0604020202020204" pitchFamily="34" charset="0"/>
              <a:buChar char="•"/>
            </a:pPr>
            <a:r>
              <a:rPr lang="sv-SE" sz="2000" b="1">
                <a:solidFill>
                  <a:schemeClr val="accent6">
                    <a:lumMod val="75000"/>
                  </a:schemeClr>
                </a:solidFill>
                <a:latin typeface="Montserrat Light" panose="00000400000000000000" pitchFamily="2" charset="0"/>
                <a:cs typeface="Assistant" pitchFamily="2" charset="-79"/>
              </a:rPr>
              <a:t>Träna på att vinna tillbaka bollen som lag.</a:t>
            </a:r>
            <a:endParaRPr lang="sv-SE" sz="2000" b="1">
              <a:solidFill>
                <a:schemeClr val="accent6">
                  <a:lumMod val="75000"/>
                </a:schemeClr>
              </a:solidFill>
              <a:latin typeface="Montserrat Light" panose="00000400000000000000" pitchFamily="2" charset="0"/>
            </a:endParaRPr>
          </a:p>
          <a:p>
            <a:pPr algn="ctr"/>
            <a:endParaRPr lang="sv-SE" sz="2800">
              <a:solidFill>
                <a:srgbClr val="18153C"/>
              </a:solidFill>
              <a:latin typeface="Montserrat Light" panose="00000400000000000000" pitchFamily="2" charset="0"/>
            </a:endParaRPr>
          </a:p>
        </p:txBody>
      </p:sp>
      <p:sp>
        <p:nvSpPr>
          <p:cNvPr id="27" name="Rektangel: rundade hörn 26">
            <a:extLst>
              <a:ext uri="{FF2B5EF4-FFF2-40B4-BE49-F238E27FC236}">
                <a16:creationId xmlns:a16="http://schemas.microsoft.com/office/drawing/2014/main" id="{6C62FDEB-2264-8ADE-4489-90F40275D668}"/>
              </a:ext>
            </a:extLst>
          </p:cNvPr>
          <p:cNvSpPr/>
          <p:nvPr/>
        </p:nvSpPr>
        <p:spPr>
          <a:xfrm>
            <a:off x="7828616" y="5932463"/>
            <a:ext cx="6367347" cy="1970555"/>
          </a:xfrm>
          <a:prstGeom prst="roundRect">
            <a:avLst/>
          </a:prstGeom>
          <a:no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Montserrat Light" panose="00000400000000000000" pitchFamily="2" charset="0"/>
            </a:endParaRPr>
          </a:p>
        </p:txBody>
      </p:sp>
      <p:sp>
        <p:nvSpPr>
          <p:cNvPr id="28" name="Rektangel: rundade hörn 27">
            <a:extLst>
              <a:ext uri="{FF2B5EF4-FFF2-40B4-BE49-F238E27FC236}">
                <a16:creationId xmlns:a16="http://schemas.microsoft.com/office/drawing/2014/main" id="{1F5261E3-CB71-3E73-494C-F1539B303EEC}"/>
              </a:ext>
            </a:extLst>
          </p:cNvPr>
          <p:cNvSpPr/>
          <p:nvPr/>
        </p:nvSpPr>
        <p:spPr>
          <a:xfrm>
            <a:off x="16696546" y="5932462"/>
            <a:ext cx="6367347" cy="1970555"/>
          </a:xfrm>
          <a:prstGeom prst="roundRect">
            <a:avLst/>
          </a:prstGeom>
          <a:solidFill>
            <a:srgbClr val="F1EB74"/>
          </a:solid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Montserrat Light" panose="00000400000000000000" pitchFamily="2" charset="0"/>
            </a:endParaRPr>
          </a:p>
        </p:txBody>
      </p:sp>
      <p:sp>
        <p:nvSpPr>
          <p:cNvPr id="29" name="textruta 28">
            <a:extLst>
              <a:ext uri="{FF2B5EF4-FFF2-40B4-BE49-F238E27FC236}">
                <a16:creationId xmlns:a16="http://schemas.microsoft.com/office/drawing/2014/main" id="{EC8A7007-B4AF-0AC1-659F-FCE29B4CBA36}"/>
              </a:ext>
            </a:extLst>
          </p:cNvPr>
          <p:cNvSpPr txBox="1"/>
          <p:nvPr/>
        </p:nvSpPr>
        <p:spPr>
          <a:xfrm>
            <a:off x="8408478" y="5975979"/>
            <a:ext cx="5207621" cy="1754326"/>
          </a:xfrm>
          <a:prstGeom prst="rect">
            <a:avLst/>
          </a:prstGeom>
          <a:noFill/>
        </p:spPr>
        <p:txBody>
          <a:bodyPr wrap="square">
            <a:spAutoFit/>
          </a:bodyPr>
          <a:lstStyle/>
          <a:p>
            <a:pPr algn="ctr"/>
            <a:r>
              <a:rPr kumimoji="0" lang="sv-SE" altLang="sv-SE" sz="2800" b="0" i="0" u="none" strike="noStrike" cap="none" normalizeH="0" baseline="0">
                <a:ln>
                  <a:noFill/>
                </a:ln>
                <a:solidFill>
                  <a:schemeClr val="bg1"/>
                </a:solidFill>
                <a:effectLst/>
                <a:latin typeface="Montserrat Light" panose="00000400000000000000" pitchFamily="2" charset="0"/>
                <a:cs typeface="Assistant" pitchFamily="2" charset="-79"/>
              </a:rPr>
              <a:t>Färdigheter f</a:t>
            </a:r>
            <a:r>
              <a:rPr lang="sv-SE" altLang="sv-SE" sz="2800">
                <a:solidFill>
                  <a:schemeClr val="bg1"/>
                </a:solidFill>
                <a:latin typeface="Montserrat Light" panose="00000400000000000000" pitchFamily="2" charset="0"/>
                <a:cs typeface="Assistant" pitchFamily="2" charset="-79"/>
              </a:rPr>
              <a:t>ör utespelare:</a:t>
            </a:r>
            <a:endParaRPr lang="sv-SE" altLang="sv-SE" sz="2000">
              <a:solidFill>
                <a:schemeClr val="bg1"/>
              </a:solidFill>
              <a:latin typeface="Montserrat Light" panose="00000400000000000000" pitchFamily="2" charset="0"/>
              <a:cs typeface="Assistant" pitchFamily="2" charset="-79"/>
            </a:endParaRPr>
          </a:p>
          <a:p>
            <a:pPr marL="342900" indent="-342900" algn="ctr">
              <a:buFont typeface="Arial" panose="020B0604020202020204" pitchFamily="34" charset="0"/>
              <a:buChar char="•"/>
            </a:pPr>
            <a:r>
              <a:rPr lang="sv-SE" altLang="sv-SE" sz="2000">
                <a:solidFill>
                  <a:schemeClr val="bg1"/>
                </a:solidFill>
                <a:latin typeface="Montserrat Light" panose="00000400000000000000" pitchFamily="2" charset="0"/>
                <a:cs typeface="Assistant" pitchFamily="2" charset="-79"/>
              </a:rPr>
              <a:t>Fortsätta med tekniska färdigheter, skott, passa, driva, vända, dribbla.</a:t>
            </a:r>
            <a:br>
              <a:rPr lang="sv-SE" altLang="sv-SE" sz="2000">
                <a:solidFill>
                  <a:schemeClr val="bg1"/>
                </a:solidFill>
                <a:latin typeface="Montserrat Light" panose="00000400000000000000" pitchFamily="2" charset="0"/>
                <a:cs typeface="Assistant" pitchFamily="2" charset="-79"/>
              </a:rPr>
            </a:br>
            <a:endParaRPr lang="sv-SE" altLang="sv-SE" sz="2000">
              <a:solidFill>
                <a:schemeClr val="bg1"/>
              </a:solidFill>
              <a:latin typeface="Montserrat Light" panose="00000400000000000000" pitchFamily="2" charset="0"/>
              <a:cs typeface="Assistant" pitchFamily="2" charset="-79"/>
            </a:endParaRPr>
          </a:p>
          <a:p>
            <a:pPr marL="342900" indent="-342900" algn="ctr">
              <a:buFont typeface="Arial" panose="020B0604020202020204" pitchFamily="34" charset="0"/>
              <a:buChar char="•"/>
            </a:pPr>
            <a:r>
              <a:rPr lang="sv-SE" altLang="sv-SE" sz="2000" b="1">
                <a:solidFill>
                  <a:schemeClr val="accent6">
                    <a:lumMod val="75000"/>
                  </a:schemeClr>
                </a:solidFill>
                <a:latin typeface="Montserrat Light" panose="00000400000000000000" pitchFamily="2" charset="0"/>
                <a:cs typeface="Assistant" pitchFamily="2" charset="-79"/>
              </a:rPr>
              <a:t>2- Göra mål.</a:t>
            </a:r>
            <a:endParaRPr lang="sv-SE" sz="2800" b="1">
              <a:solidFill>
                <a:schemeClr val="accent6">
                  <a:lumMod val="75000"/>
                </a:schemeClr>
              </a:solidFill>
              <a:latin typeface="Montserrat Light" panose="00000400000000000000" pitchFamily="2" charset="0"/>
            </a:endParaRPr>
          </a:p>
        </p:txBody>
      </p:sp>
      <p:sp>
        <p:nvSpPr>
          <p:cNvPr id="30" name="textruta 29">
            <a:extLst>
              <a:ext uri="{FF2B5EF4-FFF2-40B4-BE49-F238E27FC236}">
                <a16:creationId xmlns:a16="http://schemas.microsoft.com/office/drawing/2014/main" id="{0E44AEC3-5193-73CB-EF1D-3228EFF036A9}"/>
              </a:ext>
            </a:extLst>
          </p:cNvPr>
          <p:cNvSpPr txBox="1"/>
          <p:nvPr/>
        </p:nvSpPr>
        <p:spPr>
          <a:xfrm>
            <a:off x="17179625" y="5996551"/>
            <a:ext cx="5401185" cy="2492990"/>
          </a:xfrm>
          <a:prstGeom prst="rect">
            <a:avLst/>
          </a:prstGeom>
          <a:noFill/>
        </p:spPr>
        <p:txBody>
          <a:bodyPr wrap="square">
            <a:spAutoFit/>
          </a:bodyPr>
          <a:lstStyle/>
          <a:p>
            <a:pPr algn="ctr"/>
            <a:r>
              <a:rPr kumimoji="0" lang="sv-SE" altLang="sv-SE" sz="2800" b="0" i="0" u="none" strike="noStrike" cap="none" normalizeH="0" baseline="0">
                <a:ln>
                  <a:noFill/>
                </a:ln>
                <a:solidFill>
                  <a:srgbClr val="18153C"/>
                </a:solidFill>
                <a:effectLst/>
                <a:latin typeface="Montserrat Light" panose="00000400000000000000" pitchFamily="2" charset="0"/>
                <a:cs typeface="Assistant" pitchFamily="2" charset="-79"/>
              </a:rPr>
              <a:t>Färdigheter f</a:t>
            </a:r>
            <a:r>
              <a:rPr lang="sv-SE" altLang="sv-SE" sz="2800">
                <a:solidFill>
                  <a:srgbClr val="18153C"/>
                </a:solidFill>
                <a:latin typeface="Montserrat Light" panose="00000400000000000000" pitchFamily="2" charset="0"/>
                <a:cs typeface="Assistant" pitchFamily="2" charset="-79"/>
              </a:rPr>
              <a:t>ör utespelare:</a:t>
            </a:r>
            <a:endParaRPr lang="sv-SE" altLang="sv-SE" sz="2000">
              <a:solidFill>
                <a:srgbClr val="18153C"/>
              </a:solidFill>
              <a:latin typeface="Montserrat Light" panose="00000400000000000000" pitchFamily="2" charset="0"/>
              <a:cs typeface="Assistant" pitchFamily="2" charset="-79"/>
            </a:endParaRPr>
          </a:p>
          <a:p>
            <a:pPr marL="342900" indent="-342900" algn="ctr">
              <a:buFont typeface="Arial" panose="020B0604020202020204" pitchFamily="34" charset="0"/>
              <a:buChar char="•"/>
            </a:pPr>
            <a:r>
              <a:rPr lang="sv-SE" altLang="sv-SE" sz="2000">
                <a:solidFill>
                  <a:srgbClr val="18153C"/>
                </a:solidFill>
                <a:latin typeface="Montserrat Light" panose="00000400000000000000" pitchFamily="2" charset="0"/>
                <a:cs typeface="Assistant" pitchFamily="2" charset="-79"/>
              </a:rPr>
              <a:t>Prova på tekniska färdigheter, bryta, hålla klubban, närkamper, markering.</a:t>
            </a:r>
            <a:br>
              <a:rPr lang="sv-SE" altLang="sv-SE" sz="2000">
                <a:solidFill>
                  <a:srgbClr val="18153C"/>
                </a:solidFill>
                <a:latin typeface="Montserrat Light" panose="00000400000000000000" pitchFamily="2" charset="0"/>
                <a:cs typeface="Assistant" pitchFamily="2" charset="-79"/>
              </a:rPr>
            </a:br>
            <a:endParaRPr lang="sv-SE" altLang="sv-SE" sz="2000">
              <a:solidFill>
                <a:srgbClr val="18153C"/>
              </a:solidFill>
              <a:latin typeface="Montserrat Light" panose="00000400000000000000" pitchFamily="2" charset="0"/>
              <a:cs typeface="Assistant" pitchFamily="2" charset="-79"/>
            </a:endParaRPr>
          </a:p>
          <a:p>
            <a:pPr marL="342900" indent="-342900" algn="ctr">
              <a:buFont typeface="Arial" panose="020B0604020202020204" pitchFamily="34" charset="0"/>
              <a:buChar char="•"/>
            </a:pPr>
            <a:r>
              <a:rPr lang="sv-SE" altLang="sv-SE" sz="2000" b="1">
                <a:solidFill>
                  <a:schemeClr val="accent6">
                    <a:lumMod val="75000"/>
                  </a:schemeClr>
                </a:solidFill>
                <a:latin typeface="Montserrat Light" panose="00000400000000000000" pitchFamily="2" charset="0"/>
                <a:cs typeface="Assistant" pitchFamily="2" charset="-79"/>
              </a:rPr>
              <a:t>7- Vinna boll.</a:t>
            </a:r>
            <a:br>
              <a:rPr lang="sv-SE" altLang="sv-SE" sz="2000">
                <a:solidFill>
                  <a:srgbClr val="18153C"/>
                </a:solidFill>
                <a:latin typeface="Montserrat Light" panose="00000400000000000000" pitchFamily="2" charset="0"/>
                <a:cs typeface="Assistant" pitchFamily="2" charset="-79"/>
              </a:rPr>
            </a:br>
            <a:endParaRPr lang="sv-SE" altLang="sv-SE" sz="2000">
              <a:solidFill>
                <a:srgbClr val="18153C"/>
              </a:solidFill>
              <a:latin typeface="Montserrat Light" panose="00000400000000000000" pitchFamily="2" charset="0"/>
              <a:cs typeface="Assistant" pitchFamily="2" charset="-79"/>
            </a:endParaRPr>
          </a:p>
          <a:p>
            <a:pPr marL="342900" indent="-342900" algn="ctr">
              <a:buFont typeface="Arial" panose="020B0604020202020204" pitchFamily="34" charset="0"/>
              <a:buChar char="•"/>
            </a:pPr>
            <a:endParaRPr lang="sv-SE" sz="2800">
              <a:solidFill>
                <a:srgbClr val="18153C"/>
              </a:solidFill>
              <a:latin typeface="Montserrat Light" panose="00000400000000000000" pitchFamily="2" charset="0"/>
            </a:endParaRPr>
          </a:p>
        </p:txBody>
      </p:sp>
      <p:sp>
        <p:nvSpPr>
          <p:cNvPr id="31" name="Rektangel: rundade hörn 30">
            <a:extLst>
              <a:ext uri="{FF2B5EF4-FFF2-40B4-BE49-F238E27FC236}">
                <a16:creationId xmlns:a16="http://schemas.microsoft.com/office/drawing/2014/main" id="{98232A91-9760-6E43-B52E-55F8DBCAE804}"/>
              </a:ext>
            </a:extLst>
          </p:cNvPr>
          <p:cNvSpPr/>
          <p:nvPr/>
        </p:nvSpPr>
        <p:spPr>
          <a:xfrm>
            <a:off x="7824409" y="8147491"/>
            <a:ext cx="6367347" cy="1970555"/>
          </a:xfrm>
          <a:prstGeom prst="roundRect">
            <a:avLst/>
          </a:prstGeom>
          <a:no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Montserrat Light" panose="00000400000000000000" pitchFamily="2" charset="0"/>
            </a:endParaRPr>
          </a:p>
        </p:txBody>
      </p:sp>
      <p:sp>
        <p:nvSpPr>
          <p:cNvPr id="6144" name="Rektangel: rundade hörn 6143">
            <a:extLst>
              <a:ext uri="{FF2B5EF4-FFF2-40B4-BE49-F238E27FC236}">
                <a16:creationId xmlns:a16="http://schemas.microsoft.com/office/drawing/2014/main" id="{39174E15-95D8-1755-BECB-7DFDA61F596B}"/>
              </a:ext>
            </a:extLst>
          </p:cNvPr>
          <p:cNvSpPr/>
          <p:nvPr/>
        </p:nvSpPr>
        <p:spPr>
          <a:xfrm>
            <a:off x="16696546" y="8213475"/>
            <a:ext cx="6367347" cy="1970555"/>
          </a:xfrm>
          <a:prstGeom prst="roundRect">
            <a:avLst/>
          </a:prstGeom>
          <a:solidFill>
            <a:srgbClr val="F1EB74"/>
          </a:solid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Montserrat Light" panose="00000400000000000000" pitchFamily="2" charset="0"/>
            </a:endParaRPr>
          </a:p>
        </p:txBody>
      </p:sp>
      <p:sp>
        <p:nvSpPr>
          <p:cNvPr id="6145" name="textruta 6144">
            <a:extLst>
              <a:ext uri="{FF2B5EF4-FFF2-40B4-BE49-F238E27FC236}">
                <a16:creationId xmlns:a16="http://schemas.microsoft.com/office/drawing/2014/main" id="{01984E0D-4F11-4E40-AD5D-269E81280F6A}"/>
              </a:ext>
            </a:extLst>
          </p:cNvPr>
          <p:cNvSpPr txBox="1"/>
          <p:nvPr/>
        </p:nvSpPr>
        <p:spPr>
          <a:xfrm>
            <a:off x="8408478" y="8319266"/>
            <a:ext cx="5207621" cy="1754326"/>
          </a:xfrm>
          <a:prstGeom prst="rect">
            <a:avLst/>
          </a:prstGeom>
          <a:noFill/>
        </p:spPr>
        <p:txBody>
          <a:bodyPr wrap="square">
            <a:spAutoFit/>
          </a:bodyPr>
          <a:lstStyle/>
          <a:p>
            <a:pPr algn="ctr"/>
            <a:r>
              <a:rPr kumimoji="0" lang="sv-SE" altLang="sv-SE" sz="2800" b="0" i="0" u="none" strike="noStrike" cap="none" normalizeH="0" baseline="0">
                <a:ln>
                  <a:noFill/>
                </a:ln>
                <a:solidFill>
                  <a:schemeClr val="bg1"/>
                </a:solidFill>
                <a:effectLst/>
                <a:latin typeface="Montserrat Light" panose="00000400000000000000" pitchFamily="2" charset="0"/>
                <a:cs typeface="Assistant" pitchFamily="2" charset="-79"/>
              </a:rPr>
              <a:t>Färdigheter f</a:t>
            </a:r>
            <a:r>
              <a:rPr lang="sv-SE" altLang="sv-SE" sz="2800">
                <a:solidFill>
                  <a:schemeClr val="bg1"/>
                </a:solidFill>
                <a:latin typeface="Montserrat Light" panose="00000400000000000000" pitchFamily="2" charset="0"/>
                <a:cs typeface="Assistant" pitchFamily="2" charset="-79"/>
              </a:rPr>
              <a:t>ör målvakt:</a:t>
            </a:r>
          </a:p>
          <a:p>
            <a:pPr marL="457200" indent="-457200" algn="ctr">
              <a:buFont typeface="Arial" panose="020B0604020202020204" pitchFamily="34" charset="0"/>
              <a:buChar char="•"/>
            </a:pPr>
            <a:r>
              <a:rPr lang="sv-SE" altLang="sv-SE" sz="2000">
                <a:solidFill>
                  <a:schemeClr val="bg1"/>
                </a:solidFill>
                <a:latin typeface="Montserrat Light" panose="00000400000000000000" pitchFamily="2" charset="0"/>
                <a:cs typeface="Assistant" pitchFamily="2" charset="-79"/>
              </a:rPr>
              <a:t>Ingen fast målvakt, låt alla som vill prova på.</a:t>
            </a:r>
            <a:br>
              <a:rPr lang="sv-SE" altLang="sv-SE" sz="2000">
                <a:solidFill>
                  <a:schemeClr val="bg1"/>
                </a:solidFill>
                <a:latin typeface="Montserrat Light" panose="00000400000000000000" pitchFamily="2" charset="0"/>
                <a:cs typeface="Assistant" pitchFamily="2" charset="-79"/>
              </a:rPr>
            </a:br>
            <a:endParaRPr lang="sv-SE" altLang="sv-SE" sz="2000">
              <a:solidFill>
                <a:schemeClr val="bg1"/>
              </a:solidFill>
              <a:latin typeface="Montserrat Light" panose="00000400000000000000" pitchFamily="2" charset="0"/>
              <a:cs typeface="Assistant" pitchFamily="2" charset="-79"/>
            </a:endParaRPr>
          </a:p>
          <a:p>
            <a:pPr marL="457200" indent="-457200" algn="ctr">
              <a:buFont typeface="Arial" panose="020B0604020202020204" pitchFamily="34" charset="0"/>
              <a:buChar char="•"/>
            </a:pPr>
            <a:r>
              <a:rPr lang="sv-SE" sz="2000" b="1">
                <a:solidFill>
                  <a:schemeClr val="accent6">
                    <a:lumMod val="75000"/>
                  </a:schemeClr>
                </a:solidFill>
                <a:latin typeface="Montserrat Light" panose="00000400000000000000" pitchFamily="2" charset="0"/>
              </a:rPr>
              <a:t>6- Utkast.</a:t>
            </a:r>
          </a:p>
        </p:txBody>
      </p:sp>
      <p:sp>
        <p:nvSpPr>
          <p:cNvPr id="6147" name="textruta 6146">
            <a:extLst>
              <a:ext uri="{FF2B5EF4-FFF2-40B4-BE49-F238E27FC236}">
                <a16:creationId xmlns:a16="http://schemas.microsoft.com/office/drawing/2014/main" id="{9F1D33F3-BEFF-2656-4993-D04CD03DC0E4}"/>
              </a:ext>
            </a:extLst>
          </p:cNvPr>
          <p:cNvSpPr txBox="1"/>
          <p:nvPr/>
        </p:nvSpPr>
        <p:spPr>
          <a:xfrm>
            <a:off x="17276408" y="8275749"/>
            <a:ext cx="5207621" cy="1877437"/>
          </a:xfrm>
          <a:prstGeom prst="rect">
            <a:avLst/>
          </a:prstGeom>
          <a:noFill/>
        </p:spPr>
        <p:txBody>
          <a:bodyPr wrap="square">
            <a:spAutoFit/>
          </a:bodyPr>
          <a:lstStyle/>
          <a:p>
            <a:pPr algn="ctr"/>
            <a:r>
              <a:rPr kumimoji="0" lang="sv-SE" altLang="sv-SE" sz="2800" b="0" i="0" u="none" strike="noStrike" cap="none" normalizeH="0" baseline="0">
                <a:ln>
                  <a:noFill/>
                </a:ln>
                <a:solidFill>
                  <a:srgbClr val="18153C"/>
                </a:solidFill>
                <a:effectLst/>
                <a:latin typeface="Montserrat Light" panose="00000400000000000000" pitchFamily="2" charset="0"/>
                <a:cs typeface="Assistant" pitchFamily="2" charset="-79"/>
              </a:rPr>
              <a:t>Färdigheter f</a:t>
            </a:r>
            <a:r>
              <a:rPr lang="sv-SE" altLang="sv-SE" sz="2800">
                <a:solidFill>
                  <a:srgbClr val="18153C"/>
                </a:solidFill>
                <a:latin typeface="Montserrat Light" panose="00000400000000000000" pitchFamily="2" charset="0"/>
                <a:cs typeface="Assistant" pitchFamily="2" charset="-79"/>
              </a:rPr>
              <a:t>ör målvakt:</a:t>
            </a:r>
          </a:p>
          <a:p>
            <a:pPr marL="457200" indent="-457200" algn="ctr">
              <a:buFont typeface="Arial" panose="020B0604020202020204" pitchFamily="34" charset="0"/>
              <a:buChar char="•"/>
            </a:pPr>
            <a:r>
              <a:rPr lang="sv-SE" altLang="sv-SE" sz="2000">
                <a:latin typeface="Montserrat Light" panose="00000400000000000000" pitchFamily="2" charset="0"/>
                <a:cs typeface="Assistant" pitchFamily="2" charset="-79"/>
              </a:rPr>
              <a:t>Ingen fast målvakt, låt alla som vill prova på.</a:t>
            </a:r>
            <a:br>
              <a:rPr lang="sv-SE" altLang="sv-SE" sz="2800">
                <a:solidFill>
                  <a:srgbClr val="18153C"/>
                </a:solidFill>
                <a:latin typeface="Montserrat Light" panose="00000400000000000000" pitchFamily="2" charset="0"/>
                <a:cs typeface="Assistant" pitchFamily="2" charset="-79"/>
              </a:rPr>
            </a:br>
            <a:endParaRPr lang="sv-SE" altLang="sv-SE" sz="2800">
              <a:solidFill>
                <a:srgbClr val="18153C"/>
              </a:solidFill>
              <a:latin typeface="Montserrat Light" panose="00000400000000000000" pitchFamily="2" charset="0"/>
              <a:cs typeface="Assistant" pitchFamily="2" charset="-79"/>
            </a:endParaRPr>
          </a:p>
          <a:p>
            <a:pPr marL="457200" indent="-457200" algn="ctr">
              <a:buFont typeface="Arial" panose="020B0604020202020204" pitchFamily="34" charset="0"/>
              <a:buChar char="•"/>
            </a:pPr>
            <a:r>
              <a:rPr lang="sv-SE" altLang="sv-SE" sz="2000" b="1">
                <a:solidFill>
                  <a:schemeClr val="accent6">
                    <a:lumMod val="75000"/>
                  </a:schemeClr>
                </a:solidFill>
                <a:latin typeface="Montserrat Light" panose="00000400000000000000" pitchFamily="2" charset="0"/>
                <a:cs typeface="Assistant" pitchFamily="2" charset="-79"/>
              </a:rPr>
              <a:t>1- Bollhantering.</a:t>
            </a:r>
            <a:endParaRPr lang="sv-SE" altLang="sv-SE" sz="1600" b="1">
              <a:solidFill>
                <a:schemeClr val="accent6">
                  <a:lumMod val="75000"/>
                </a:schemeClr>
              </a:solidFill>
              <a:latin typeface="Montserrat Light" panose="00000400000000000000" pitchFamily="2" charset="0"/>
              <a:cs typeface="Assistant" pitchFamily="2" charset="-79"/>
            </a:endParaRPr>
          </a:p>
        </p:txBody>
      </p:sp>
      <p:sp>
        <p:nvSpPr>
          <p:cNvPr id="4" name="Rektangel 3">
            <a:extLst>
              <a:ext uri="{FF2B5EF4-FFF2-40B4-BE49-F238E27FC236}">
                <a16:creationId xmlns:a16="http://schemas.microsoft.com/office/drawing/2014/main" id="{ACCE4CFC-227C-917A-5DAE-D3668516321A}"/>
              </a:ext>
            </a:extLst>
          </p:cNvPr>
          <p:cNvSpPr/>
          <p:nvPr/>
        </p:nvSpPr>
        <p:spPr>
          <a:xfrm>
            <a:off x="7371483" y="10821456"/>
            <a:ext cx="7200000" cy="1800000"/>
          </a:xfrm>
          <a:prstGeom prst="rect">
            <a:avLst/>
          </a:prstGeom>
          <a:no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1" i="0" u="none" strike="noStrike" kern="1200" cap="none" spc="0" normalizeH="0" baseline="0" noProof="0" dirty="0">
                <a:ln>
                  <a:noFill/>
                </a:ln>
                <a:solidFill>
                  <a:srgbClr val="F5EF88"/>
                </a:solidFill>
                <a:effectLst/>
                <a:uLnTx/>
                <a:uFillTx/>
                <a:latin typeface="Montserrat Light" panose="00000400000000000000" pitchFamily="2" charset="0"/>
                <a:ea typeface="+mn-ea"/>
                <a:cs typeface="Assistant" pitchFamily="2" charset="-79"/>
              </a:rPr>
              <a:t>Innebandyfys:</a:t>
            </a:r>
            <a:endParaRPr kumimoji="0" lang="sv-SE" altLang="sv-SE"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rPr>
              <a:t>Hoppa, krypa, rulla, springa, etc.</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rPr>
              <a:t>Fokusera på klubbteknik i lek/aktiviteter.</a:t>
            </a:r>
            <a:endParaRPr kumimoji="0" lang="sv-SE"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endParaRPr>
          </a:p>
        </p:txBody>
      </p:sp>
      <p:sp>
        <p:nvSpPr>
          <p:cNvPr id="7" name="Rektangel 6">
            <a:extLst>
              <a:ext uri="{FF2B5EF4-FFF2-40B4-BE49-F238E27FC236}">
                <a16:creationId xmlns:a16="http://schemas.microsoft.com/office/drawing/2014/main" id="{867E81A4-7013-F3CE-CA73-6C3A72D2B5FC}"/>
              </a:ext>
            </a:extLst>
          </p:cNvPr>
          <p:cNvSpPr/>
          <p:nvPr/>
        </p:nvSpPr>
        <p:spPr>
          <a:xfrm>
            <a:off x="16432124" y="10811029"/>
            <a:ext cx="7200000" cy="1800000"/>
          </a:xfrm>
          <a:prstGeom prst="rect">
            <a:avLst/>
          </a:prstGeom>
          <a:noFill/>
          <a:ln>
            <a:solidFill>
              <a:srgbClr val="F5E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1" i="0" u="none" strike="noStrike" kern="1200" cap="none" spc="0" normalizeH="0" baseline="0" noProof="0" dirty="0">
                <a:ln>
                  <a:noFill/>
                </a:ln>
                <a:solidFill>
                  <a:srgbClr val="F5EF88"/>
                </a:solidFill>
                <a:effectLst/>
                <a:uLnTx/>
                <a:uFillTx/>
                <a:latin typeface="Montserrat Light" panose="00000400000000000000" pitchFamily="2" charset="0"/>
                <a:ea typeface="+mn-ea"/>
                <a:cs typeface="Assistant" pitchFamily="2" charset="-79"/>
              </a:rPr>
              <a:t>Innebandypsykologi:</a:t>
            </a:r>
            <a:endParaRPr kumimoji="0" lang="sv-SE" altLang="sv-SE"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rPr>
              <a:t>Skapa psykologisk trygghet.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rPr>
              <a:t>Låt barnen få testa att hitta egna lösningar.</a:t>
            </a:r>
            <a:endParaRPr kumimoji="0" lang="sv-SE"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endParaRPr>
          </a:p>
        </p:txBody>
      </p:sp>
      <p:pic>
        <p:nvPicPr>
          <p:cNvPr id="12" name="Picture 2">
            <a:extLst>
              <a:ext uri="{FF2B5EF4-FFF2-40B4-BE49-F238E27FC236}">
                <a16:creationId xmlns:a16="http://schemas.microsoft.com/office/drawing/2014/main" id="{67542D1A-3BD5-1927-CB8B-A04FC9CC2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5165" y="2023449"/>
            <a:ext cx="12964122" cy="130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392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69B61-21F1-56F0-F633-7DCCB0C18357}"/>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A4878A3B-CA9A-E11D-AF61-A66A7F0DBBE5}"/>
              </a:ext>
            </a:extLst>
          </p:cNvPr>
          <p:cNvSpPr/>
          <p:nvPr/>
        </p:nvSpPr>
        <p:spPr>
          <a:xfrm>
            <a:off x="921855" y="1585186"/>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srgbClr val="F5EF88"/>
                </a:solidFill>
                <a:effectLst/>
                <a:uLnTx/>
                <a:uFillTx/>
                <a:latin typeface="Mongoose Regular"/>
                <a:ea typeface="+mn-ea"/>
                <a:cs typeface="+mn-cs"/>
              </a:rPr>
              <a:t>8-9 år - </a:t>
            </a:r>
            <a:r>
              <a:rPr kumimoji="0" lang="sv-SE" sz="8500" b="0" i="0" u="none" strike="noStrike" kern="1200" cap="none" spc="0" normalizeH="0" baseline="0" noProof="0">
                <a:ln>
                  <a:noFill/>
                </a:ln>
                <a:solidFill>
                  <a:prstClr val="white"/>
                </a:solidFill>
                <a:effectLst/>
                <a:uLnTx/>
                <a:uFillTx/>
                <a:latin typeface="Mongoose Regular"/>
                <a:ea typeface="+mn-ea"/>
                <a:cs typeface="+mn-cs"/>
              </a:rPr>
              <a:t>Grön nivå planering</a:t>
            </a: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cxnSp>
        <p:nvCxnSpPr>
          <p:cNvPr id="17" name="Rak 16">
            <a:extLst>
              <a:ext uri="{FF2B5EF4-FFF2-40B4-BE49-F238E27FC236}">
                <a16:creationId xmlns:a16="http://schemas.microsoft.com/office/drawing/2014/main" id="{07592100-E6F6-F21A-FFA0-97550C07D00D}"/>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D0AAF262-F84F-AFF3-6B76-23B9A67B09DF}"/>
              </a:ext>
            </a:extLst>
          </p:cNvPr>
          <p:cNvCxnSpPr>
            <a:cxnSpLocks/>
          </p:cNvCxnSpPr>
          <p:nvPr/>
        </p:nvCxnSpPr>
        <p:spPr>
          <a:xfrm>
            <a:off x="-264695" y="3344418"/>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CD607687-7EA4-8A6C-B24D-B0FE509E37E7}"/>
              </a:ext>
            </a:extLst>
          </p:cNvPr>
          <p:cNvSpPr>
            <a:spLocks noGrp="1"/>
          </p:cNvSpPr>
          <p:nvPr>
            <p:ph type="sldNum" sz="quarter" idx="4294967295"/>
          </p:nvPr>
        </p:nvSpPr>
        <p:spPr>
          <a:xfrm>
            <a:off x="23038905" y="12294294"/>
            <a:ext cx="1460447" cy="730251"/>
          </a:xfrm>
        </p:spPr>
        <p:txBody>
          <a:bodyPr/>
          <a:lstStyle/>
          <a:p>
            <a:pPr marL="0" marR="0" lvl="0" indent="0" algn="ctr" defTabSz="1828686" rtl="0" eaLnBrk="1" fontAlgn="auto" latinLnBrk="0" hangingPunct="1">
              <a:lnSpc>
                <a:spcPct val="100000"/>
              </a:lnSpc>
              <a:spcBef>
                <a:spcPts val="0"/>
              </a:spcBef>
              <a:spcAft>
                <a:spcPts val="0"/>
              </a:spcAft>
              <a:buClrTx/>
              <a:buSzTx/>
              <a:buFontTx/>
              <a:buNone/>
              <a:tabLst/>
              <a:defRPr/>
            </a:pPr>
            <a:fld id="{5F919A4E-C2E9-6148-8511-58460454BFB7}" type="slidenum">
              <a:rPr kumimoji="0" lang="sv-SE" sz="1000" b="0" i="0" u="none" strike="noStrike" kern="1200" cap="none" spc="0" normalizeH="0" baseline="0" noProof="0" smtClean="0">
                <a:ln>
                  <a:noFill/>
                </a:ln>
                <a:solidFill>
                  <a:srgbClr val="0B0C26"/>
                </a:solidFill>
                <a:effectLst/>
                <a:uLnTx/>
                <a:uFillTx/>
                <a:latin typeface="Montserrat Light" pitchFamily="2" charset="77"/>
                <a:ea typeface="+mn-ea"/>
                <a:cs typeface="+mn-cs"/>
              </a:rPr>
              <a:pPr marL="0" marR="0" lvl="0" indent="0" algn="ctr" defTabSz="1828686" rtl="0" eaLnBrk="1" fontAlgn="auto" latinLnBrk="0" hangingPunct="1">
                <a:lnSpc>
                  <a:spcPct val="100000"/>
                </a:lnSpc>
                <a:spcBef>
                  <a:spcPts val="0"/>
                </a:spcBef>
                <a:spcAft>
                  <a:spcPts val="0"/>
                </a:spcAft>
                <a:buClrTx/>
                <a:buSzTx/>
                <a:buFontTx/>
                <a:buNone/>
                <a:tabLst/>
                <a:defRPr/>
              </a:pPr>
              <a:t>17</a:t>
            </a:fld>
            <a:endParaRPr kumimoji="0" lang="sv-SE" sz="1000" b="0" i="0" u="none" strike="noStrike" kern="1200" cap="none" spc="0" normalizeH="0" baseline="0" noProof="0">
              <a:ln>
                <a:noFill/>
              </a:ln>
              <a:solidFill>
                <a:srgbClr val="0B0C26"/>
              </a:solidFill>
              <a:effectLst/>
              <a:uLnTx/>
              <a:uFillTx/>
              <a:latin typeface="Montserrat Light" pitchFamily="2" charset="77"/>
              <a:ea typeface="+mn-ea"/>
              <a:cs typeface="+mn-cs"/>
            </a:endParaRPr>
          </a:p>
        </p:txBody>
      </p:sp>
      <p:sp>
        <p:nvSpPr>
          <p:cNvPr id="4" name="Rectangle 1">
            <a:extLst>
              <a:ext uri="{FF2B5EF4-FFF2-40B4-BE49-F238E27FC236}">
                <a16:creationId xmlns:a16="http://schemas.microsoft.com/office/drawing/2014/main" id="{BBB84C0E-E371-7EA1-285B-71D1775E568B}"/>
              </a:ext>
            </a:extLst>
          </p:cNvPr>
          <p:cNvSpPr>
            <a:spLocks noChangeArrowheads="1"/>
          </p:cNvSpPr>
          <p:nvPr/>
        </p:nvSpPr>
        <p:spPr bwMode="auto">
          <a:xfrm>
            <a:off x="1515375" y="4050260"/>
            <a:ext cx="21351662" cy="963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Fokus: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Glädje, lek och prova på. Fokusera på mycket teknik i lek och aktiviteter. Spela mycket. </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Antal träningar i veckan: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Rekommenderat 1-2 träningar i veckan. Oktober-mars.</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Träningens längd och innehåll: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60 minuter. 25% lekinslag, 25% koordination/rörelse, 30% småplanspel. 20% övrigt.</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Matcher: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Poolspel, rekommenderat max 1 gång i veckan. 3vs3 spel endast. </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Tränarnas utbildning: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Grundutbildning + Steg 1 grön.</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Nya spelare: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Nya spelare är alltid välkomna. Alla får vara med. </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Antal spelare &amp; ledare: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25-30 spelare, beror på yta och antal ledare. 1 ledare på 6 spelare är att rekommendera. </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Cuper: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Inga cuper bör spelas i dessa åldrar.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v-SE" altLang="sv-SE" sz="3200" b="0" i="0" u="none" strike="noStrike" kern="1200" cap="none" spc="0" normalizeH="0" baseline="0" noProof="0">
              <a:ln>
                <a:noFill/>
              </a:ln>
              <a:solidFill>
                <a:srgbClr val="F5EF88"/>
              </a:solidFill>
              <a:effectLst/>
              <a:uLnTx/>
              <a:uFillTx/>
              <a:latin typeface="Assistant" pitchFamily="2" charset="-79"/>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v-SE" altLang="sv-SE" sz="4400" b="0" i="0" u="none" strike="noStrike" kern="1200" cap="none" spc="0" normalizeH="0" baseline="0" noProof="0">
              <a:ln>
                <a:noFill/>
              </a:ln>
              <a:solidFill>
                <a:srgbClr val="F5EF8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6695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89650" y="4794250"/>
            <a:ext cx="21029613" cy="2649538"/>
          </a:xfrm>
        </p:spPr>
        <p:txBody>
          <a:bodyPr>
            <a:noAutofit/>
          </a:bodyPr>
          <a:lstStyle/>
          <a:p>
            <a:pPr algn="ctr"/>
            <a:r>
              <a:rPr lang="sv-SE" sz="10000">
                <a:solidFill>
                  <a:srgbClr val="F5EF88"/>
                </a:solidFill>
                <a:latin typeface="Mongoose Regular" panose="02000000000000000000" pitchFamily="2" charset="77"/>
              </a:rPr>
              <a:t>FOKUSOMRÅDEN</a:t>
            </a:r>
            <a:br>
              <a:rPr lang="sv-SE" sz="10000">
                <a:solidFill>
                  <a:srgbClr val="F5EF88"/>
                </a:solidFill>
                <a:latin typeface="Mongoose Regular" panose="02000000000000000000" pitchFamily="2" charset="77"/>
              </a:rPr>
            </a:br>
            <a:r>
              <a:rPr lang="sv-SE" sz="10000">
                <a:solidFill>
                  <a:srgbClr val="F5EF88"/>
                </a:solidFill>
                <a:latin typeface="Mongoose Regular" panose="02000000000000000000" pitchFamily="2" charset="77"/>
              </a:rPr>
              <a:t>FÄRDIGHETER OCH BETEENDEN</a:t>
            </a:r>
            <a:br>
              <a:rPr lang="sv-SE" sz="10000">
                <a:solidFill>
                  <a:srgbClr val="F5EF88"/>
                </a:solidFill>
                <a:latin typeface="Mongoose Regular" panose="02000000000000000000" pitchFamily="2" charset="77"/>
              </a:rPr>
            </a:br>
            <a:br>
              <a:rPr lang="sv-SE" sz="12000">
                <a:solidFill>
                  <a:srgbClr val="F5EF88"/>
                </a:solidFill>
                <a:latin typeface="Mongoose Regular" panose="02000000000000000000" pitchFamily="2" charset="77"/>
              </a:rPr>
            </a:br>
            <a:r>
              <a:rPr lang="sv-SE" sz="10000">
                <a:solidFill>
                  <a:schemeClr val="bg1"/>
                </a:solidFill>
                <a:latin typeface="Mongoose Regular" panose="02000000000000000000" pitchFamily="2" charset="77"/>
              </a:rPr>
              <a:t>GRÖN NIVÅ</a:t>
            </a:r>
            <a:endParaRPr lang="sv-SE" sz="12000">
              <a:solidFill>
                <a:schemeClr val="bg1"/>
              </a:solidFill>
              <a:latin typeface="Mongoose Regular" panose="02000000000000000000" pitchFamily="2" charset="77"/>
            </a:endParaRPr>
          </a:p>
        </p:txBody>
      </p:sp>
    </p:spTree>
    <p:extLst>
      <p:ext uri="{BB962C8B-B14F-4D97-AF65-F5344CB8AC3E}">
        <p14:creationId xmlns:p14="http://schemas.microsoft.com/office/powerpoint/2010/main" val="66101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2F67A63-A89A-F524-B6E8-4EF0D65F7EE1}"/>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D46E623A-2598-7652-3905-CF07995009C4}"/>
              </a:ext>
            </a:extLst>
          </p:cNvPr>
          <p:cNvSpPr>
            <a:spLocks noGrp="1"/>
          </p:cNvSpPr>
          <p:nvPr>
            <p:ph type="title" idx="4294967295"/>
          </p:nvPr>
        </p:nvSpPr>
        <p:spPr>
          <a:xfrm>
            <a:off x="1676399" y="3439584"/>
            <a:ext cx="21029613" cy="2649538"/>
          </a:xfrm>
        </p:spPr>
        <p:txBody>
          <a:bodyPr>
            <a:noAutofit/>
          </a:bodyPr>
          <a:lstStyle/>
          <a:p>
            <a:pPr algn="ctr"/>
            <a:r>
              <a:rPr lang="sv-SE" sz="10000">
                <a:solidFill>
                  <a:srgbClr val="F5EF88"/>
                </a:solidFill>
                <a:latin typeface="Mongoose Regular" panose="02000000000000000000" pitchFamily="2" charset="77"/>
              </a:rPr>
              <a:t>BEGREPPSDEFINITION</a:t>
            </a:r>
            <a:br>
              <a:rPr lang="sv-SE" sz="10000">
                <a:solidFill>
                  <a:srgbClr val="F5EF88"/>
                </a:solidFill>
                <a:latin typeface="Mongoose Regular" panose="02000000000000000000" pitchFamily="2" charset="77"/>
              </a:rPr>
            </a:br>
            <a:br>
              <a:rPr lang="sv-SE" sz="12000">
                <a:solidFill>
                  <a:srgbClr val="F5EF88"/>
                </a:solidFill>
                <a:latin typeface="Mongoose Regular" panose="02000000000000000000" pitchFamily="2" charset="77"/>
              </a:rPr>
            </a:br>
            <a:endParaRPr lang="sv-SE" sz="12000">
              <a:solidFill>
                <a:schemeClr val="bg1"/>
              </a:solidFill>
              <a:latin typeface="Mongoose Regular" panose="02000000000000000000" pitchFamily="2" charset="77"/>
            </a:endParaRPr>
          </a:p>
        </p:txBody>
      </p:sp>
      <p:pic>
        <p:nvPicPr>
          <p:cNvPr id="4" name="Bildobjekt 32" descr="Bildobjekt 32">
            <a:extLst>
              <a:ext uri="{FF2B5EF4-FFF2-40B4-BE49-F238E27FC236}">
                <a16:creationId xmlns:a16="http://schemas.microsoft.com/office/drawing/2014/main" id="{48C2011F-6B11-F2AF-E5BF-158A863F8DD4}"/>
              </a:ext>
            </a:extLst>
          </p:cNvPr>
          <p:cNvPicPr>
            <a:picLocks noChangeAspect="1"/>
          </p:cNvPicPr>
          <p:nvPr/>
        </p:nvPicPr>
        <p:blipFill>
          <a:blip r:embed="rId4"/>
          <a:stretch>
            <a:fillRect/>
          </a:stretch>
        </p:blipFill>
        <p:spPr>
          <a:xfrm>
            <a:off x="12542693" y="6500445"/>
            <a:ext cx="5409645" cy="5409644"/>
          </a:xfrm>
          <a:prstGeom prst="rect">
            <a:avLst/>
          </a:prstGeom>
          <a:ln w="12700">
            <a:miter lim="400000"/>
          </a:ln>
        </p:spPr>
      </p:pic>
      <p:pic>
        <p:nvPicPr>
          <p:cNvPr id="5" name="Bildobjekt 32" descr="Bildobjekt 32">
            <a:extLst>
              <a:ext uri="{FF2B5EF4-FFF2-40B4-BE49-F238E27FC236}">
                <a16:creationId xmlns:a16="http://schemas.microsoft.com/office/drawing/2014/main" id="{D52250EF-10C5-52FB-CDE4-EA2F1B07DA49}"/>
              </a:ext>
            </a:extLst>
          </p:cNvPr>
          <p:cNvPicPr>
            <a:picLocks noChangeAspect="1"/>
          </p:cNvPicPr>
          <p:nvPr/>
        </p:nvPicPr>
        <p:blipFill>
          <a:blip r:embed="rId4"/>
          <a:stretch>
            <a:fillRect/>
          </a:stretch>
        </p:blipFill>
        <p:spPr>
          <a:xfrm>
            <a:off x="6504152" y="6500445"/>
            <a:ext cx="5409645" cy="5409644"/>
          </a:xfrm>
          <a:prstGeom prst="rect">
            <a:avLst/>
          </a:prstGeom>
          <a:ln w="12700">
            <a:miter lim="400000"/>
          </a:ln>
        </p:spPr>
      </p:pic>
      <p:sp>
        <p:nvSpPr>
          <p:cNvPr id="6" name="textruta 5">
            <a:extLst>
              <a:ext uri="{FF2B5EF4-FFF2-40B4-BE49-F238E27FC236}">
                <a16:creationId xmlns:a16="http://schemas.microsoft.com/office/drawing/2014/main" id="{452ACE70-7374-FA05-2ED3-F48895483E96}"/>
              </a:ext>
            </a:extLst>
          </p:cNvPr>
          <p:cNvSpPr txBox="1"/>
          <p:nvPr/>
        </p:nvSpPr>
        <p:spPr>
          <a:xfrm>
            <a:off x="7111244" y="8328104"/>
            <a:ext cx="4195459" cy="1754326"/>
          </a:xfrm>
          <a:prstGeom prst="rect">
            <a:avLst/>
          </a:prstGeom>
          <a:noFill/>
        </p:spPr>
        <p:txBody>
          <a:bodyPr wrap="square">
            <a:spAutoFit/>
          </a:bodyPr>
          <a:lstStyle/>
          <a:p>
            <a:pPr marL="0" marR="0" indent="0" algn="ctr" defTabSz="457200" rtl="0" fontAlgn="auto" latinLnBrk="0" hangingPunct="0">
              <a:lnSpc>
                <a:spcPct val="100000"/>
              </a:lnSpc>
              <a:spcBef>
                <a:spcPts val="0"/>
              </a:spcBef>
              <a:spcAft>
                <a:spcPts val="0"/>
              </a:spcAft>
              <a:buClrTx/>
              <a:buSzTx/>
              <a:buFontTx/>
              <a:buNone/>
              <a:tabLst/>
            </a:pPr>
            <a:r>
              <a:rPr lang="sv-SE" sz="3600">
                <a:solidFill>
                  <a:srgbClr val="F5EF88"/>
                </a:solidFill>
                <a:latin typeface="Montserrat SemiBold" panose="00000700000000000000" pitchFamily="2" charset="0"/>
              </a:rPr>
              <a:t>BETEENDEN</a:t>
            </a:r>
          </a:p>
          <a:p>
            <a:pPr marL="0" marR="0" indent="0" algn="ctr" defTabSz="457200" rtl="0" fontAlgn="auto" latinLnBrk="0" hangingPunct="0">
              <a:lnSpc>
                <a:spcPct val="100000"/>
              </a:lnSpc>
              <a:spcBef>
                <a:spcPts val="0"/>
              </a:spcBef>
              <a:spcAft>
                <a:spcPts val="0"/>
              </a:spcAft>
              <a:buClrTx/>
              <a:buSzTx/>
              <a:buFontTx/>
              <a:buNone/>
              <a:tabLst/>
            </a:pPr>
            <a:r>
              <a:rPr kumimoji="0" lang="sv-SE" sz="3600" b="0" i="1" u="none" strike="noStrike" cap="none" spc="0" normalizeH="0" baseline="0">
                <a:ln>
                  <a:noFill/>
                </a:ln>
                <a:solidFill>
                  <a:srgbClr val="FFFFFF"/>
                </a:solidFill>
                <a:effectLst/>
                <a:uFillTx/>
                <a:latin typeface="Montserrat Light" panose="00000400000000000000" pitchFamily="2" charset="0"/>
                <a:sym typeface="Calibri"/>
              </a:rPr>
              <a:t>Hur</a:t>
            </a:r>
            <a:r>
              <a:rPr kumimoji="0" lang="sv-SE" sz="3600" b="0" i="0" u="none" strike="noStrike" cap="none" spc="0" normalizeH="0" baseline="0">
                <a:ln>
                  <a:noFill/>
                </a:ln>
                <a:solidFill>
                  <a:srgbClr val="FFFFFF"/>
                </a:solidFill>
                <a:effectLst/>
                <a:uFillTx/>
                <a:latin typeface="Montserrat Light" panose="00000400000000000000" pitchFamily="2" charset="0"/>
                <a:sym typeface="Calibri"/>
              </a:rPr>
              <a:t> individen agerar </a:t>
            </a:r>
          </a:p>
        </p:txBody>
      </p:sp>
      <p:sp>
        <p:nvSpPr>
          <p:cNvPr id="7" name="textruta 6">
            <a:extLst>
              <a:ext uri="{FF2B5EF4-FFF2-40B4-BE49-F238E27FC236}">
                <a16:creationId xmlns:a16="http://schemas.microsoft.com/office/drawing/2014/main" id="{FDE97D25-52DD-5D2C-263E-39621817BE7B}"/>
              </a:ext>
            </a:extLst>
          </p:cNvPr>
          <p:cNvSpPr txBox="1"/>
          <p:nvPr/>
        </p:nvSpPr>
        <p:spPr>
          <a:xfrm>
            <a:off x="13065764" y="8223408"/>
            <a:ext cx="4363502"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sv-SE">
                <a:solidFill>
                  <a:srgbClr val="F5EF88"/>
                </a:solidFill>
                <a:latin typeface="Montserrat SemiBold" panose="00000700000000000000" pitchFamily="2" charset="0"/>
              </a:rPr>
              <a:t>FÄRDIGHETER</a:t>
            </a:r>
          </a:p>
          <a:p>
            <a:pPr marL="0" marR="0" indent="0" algn="ctr" defTabSz="457200" rtl="0" fontAlgn="auto" latinLnBrk="0" hangingPunct="0">
              <a:lnSpc>
                <a:spcPct val="100000"/>
              </a:lnSpc>
              <a:spcBef>
                <a:spcPts val="0"/>
              </a:spcBef>
              <a:spcAft>
                <a:spcPts val="0"/>
              </a:spcAft>
              <a:buClrTx/>
              <a:buSzTx/>
              <a:buFontTx/>
              <a:buNone/>
              <a:tabLst/>
            </a:pPr>
            <a:r>
              <a:rPr kumimoji="0" lang="sv-SE" b="0" i="1" u="none" strike="noStrike" cap="none" spc="0" normalizeH="0" baseline="0">
                <a:ln>
                  <a:noFill/>
                </a:ln>
                <a:solidFill>
                  <a:srgbClr val="FFFFFF"/>
                </a:solidFill>
                <a:effectLst/>
                <a:uFillTx/>
                <a:latin typeface="Montserrat Light" panose="00000400000000000000" pitchFamily="2" charset="0"/>
                <a:sym typeface="Calibri"/>
              </a:rPr>
              <a:t>Förmågan</a:t>
            </a:r>
            <a:r>
              <a:rPr kumimoji="0" lang="sv-SE" b="0" i="0" u="none" strike="noStrike" cap="none" spc="0" normalizeH="0" baseline="0">
                <a:ln>
                  <a:noFill/>
                </a:ln>
                <a:solidFill>
                  <a:srgbClr val="FFFFFF"/>
                </a:solidFill>
                <a:effectLst/>
                <a:uFillTx/>
                <a:latin typeface="Montserrat Light" panose="00000400000000000000" pitchFamily="2" charset="0"/>
                <a:sym typeface="Calibri"/>
              </a:rPr>
              <a:t> att kunna </a:t>
            </a:r>
            <a:r>
              <a:rPr lang="sv-SE">
                <a:solidFill>
                  <a:srgbClr val="FFFFFF"/>
                </a:solidFill>
                <a:latin typeface="Montserrat Light" panose="00000400000000000000" pitchFamily="2" charset="0"/>
                <a:sym typeface="Calibri"/>
              </a:rPr>
              <a:t>utföra beteendena</a:t>
            </a:r>
            <a:endParaRPr kumimoji="0" lang="sv-SE" b="0" i="0" u="none" strike="noStrike" cap="none" spc="0" normalizeH="0" baseline="0">
              <a:ln>
                <a:noFill/>
              </a:ln>
              <a:solidFill>
                <a:srgbClr val="FFFFFF"/>
              </a:solidFill>
              <a:effectLst/>
              <a:uFillTx/>
              <a:latin typeface="Montserrat Light" panose="00000400000000000000" pitchFamily="2" charset="0"/>
              <a:sym typeface="Calibri"/>
            </a:endParaRPr>
          </a:p>
        </p:txBody>
      </p:sp>
      <p:pic>
        <p:nvPicPr>
          <p:cNvPr id="8" name="Bildobjekt 32" descr="Bildobjekt 32">
            <a:extLst>
              <a:ext uri="{FF2B5EF4-FFF2-40B4-BE49-F238E27FC236}">
                <a16:creationId xmlns:a16="http://schemas.microsoft.com/office/drawing/2014/main" id="{02750A33-9C1C-7212-90EA-3923A88B2FFC}"/>
              </a:ext>
            </a:extLst>
          </p:cNvPr>
          <p:cNvPicPr>
            <a:picLocks noChangeAspect="1"/>
          </p:cNvPicPr>
          <p:nvPr/>
        </p:nvPicPr>
        <p:blipFill>
          <a:blip r:embed="rId4"/>
          <a:stretch>
            <a:fillRect/>
          </a:stretch>
        </p:blipFill>
        <p:spPr>
          <a:xfrm>
            <a:off x="571436" y="6500445"/>
            <a:ext cx="5409645" cy="5409644"/>
          </a:xfrm>
          <a:prstGeom prst="rect">
            <a:avLst/>
          </a:prstGeom>
          <a:ln w="12700">
            <a:miter lim="400000"/>
          </a:ln>
        </p:spPr>
      </p:pic>
      <p:pic>
        <p:nvPicPr>
          <p:cNvPr id="10" name="Bildobjekt 32" descr="Bildobjekt 32">
            <a:extLst>
              <a:ext uri="{FF2B5EF4-FFF2-40B4-BE49-F238E27FC236}">
                <a16:creationId xmlns:a16="http://schemas.microsoft.com/office/drawing/2014/main" id="{C2721B30-3D94-4777-0AB8-627B4F268941}"/>
              </a:ext>
            </a:extLst>
          </p:cNvPr>
          <p:cNvPicPr>
            <a:picLocks noChangeAspect="1"/>
          </p:cNvPicPr>
          <p:nvPr/>
        </p:nvPicPr>
        <p:blipFill>
          <a:blip r:embed="rId4"/>
          <a:stretch>
            <a:fillRect/>
          </a:stretch>
        </p:blipFill>
        <p:spPr>
          <a:xfrm>
            <a:off x="18401332" y="6500445"/>
            <a:ext cx="5409645" cy="5409644"/>
          </a:xfrm>
          <a:prstGeom prst="rect">
            <a:avLst/>
          </a:prstGeom>
          <a:ln w="12700">
            <a:miter lim="400000"/>
          </a:ln>
        </p:spPr>
      </p:pic>
      <p:sp>
        <p:nvSpPr>
          <p:cNvPr id="11" name="textruta 10">
            <a:extLst>
              <a:ext uri="{FF2B5EF4-FFF2-40B4-BE49-F238E27FC236}">
                <a16:creationId xmlns:a16="http://schemas.microsoft.com/office/drawing/2014/main" id="{EEA6F544-36B0-2E46-C943-031ACDA3F6F8}"/>
              </a:ext>
            </a:extLst>
          </p:cNvPr>
          <p:cNvSpPr txBox="1"/>
          <p:nvPr/>
        </p:nvSpPr>
        <p:spPr>
          <a:xfrm>
            <a:off x="1178528" y="8223406"/>
            <a:ext cx="4195459" cy="2308324"/>
          </a:xfrm>
          <a:prstGeom prst="rect">
            <a:avLst/>
          </a:prstGeom>
          <a:noFill/>
        </p:spPr>
        <p:txBody>
          <a:bodyPr wrap="square">
            <a:spAutoFit/>
          </a:bodyPr>
          <a:lstStyle/>
          <a:p>
            <a:pPr marL="0" marR="0" indent="0" algn="ctr" defTabSz="457200" rtl="0" fontAlgn="auto" latinLnBrk="0" hangingPunct="0">
              <a:lnSpc>
                <a:spcPct val="100000"/>
              </a:lnSpc>
              <a:spcBef>
                <a:spcPts val="0"/>
              </a:spcBef>
              <a:spcAft>
                <a:spcPts val="0"/>
              </a:spcAft>
              <a:buClrTx/>
              <a:buSzTx/>
              <a:buFontTx/>
              <a:buNone/>
              <a:tabLst/>
            </a:pPr>
            <a:r>
              <a:rPr lang="sv-SE">
                <a:solidFill>
                  <a:srgbClr val="F5EF88"/>
                </a:solidFill>
                <a:latin typeface="Montserrat SemiBold" panose="00000700000000000000" pitchFamily="2" charset="0"/>
              </a:rPr>
              <a:t>PRINCIPER</a:t>
            </a:r>
            <a:endParaRPr lang="sv-SE" sz="3600">
              <a:solidFill>
                <a:srgbClr val="F5EF88"/>
              </a:solidFill>
              <a:latin typeface="Montserrat SemiBold" panose="00000700000000000000" pitchFamily="2" charset="0"/>
            </a:endParaRPr>
          </a:p>
          <a:p>
            <a:pPr marL="0" marR="0" indent="0" algn="ctr" defTabSz="457200" rtl="0" fontAlgn="auto" latinLnBrk="0" hangingPunct="0">
              <a:lnSpc>
                <a:spcPct val="100000"/>
              </a:lnSpc>
              <a:spcBef>
                <a:spcPts val="0"/>
              </a:spcBef>
              <a:spcAft>
                <a:spcPts val="0"/>
              </a:spcAft>
              <a:buClrTx/>
              <a:buSzTx/>
              <a:buFontTx/>
              <a:buNone/>
              <a:tabLst/>
            </a:pPr>
            <a:r>
              <a:rPr kumimoji="0" lang="sv-SE" sz="3600" b="0" i="1" u="none" strike="noStrike" cap="none" spc="0" normalizeH="0" baseline="0">
                <a:ln>
                  <a:noFill/>
                </a:ln>
                <a:solidFill>
                  <a:srgbClr val="FFFFFF"/>
                </a:solidFill>
                <a:effectLst/>
                <a:uFillTx/>
                <a:latin typeface="Montserrat Light" panose="00000400000000000000" pitchFamily="2" charset="0"/>
                <a:sym typeface="Calibri"/>
              </a:rPr>
              <a:t>Vad </a:t>
            </a:r>
            <a:r>
              <a:rPr lang="sv-SE">
                <a:solidFill>
                  <a:srgbClr val="FFFFFF"/>
                </a:solidFill>
                <a:latin typeface="Montserrat Light" panose="00000400000000000000" pitchFamily="2" charset="0"/>
                <a:sym typeface="Calibri"/>
              </a:rPr>
              <a:t>laget</a:t>
            </a:r>
            <a:r>
              <a:rPr kumimoji="0" lang="sv-SE" sz="3600" b="0" u="none" strike="noStrike" cap="none" spc="0" normalizeH="0" baseline="0">
                <a:ln>
                  <a:noFill/>
                </a:ln>
                <a:solidFill>
                  <a:srgbClr val="FFFFFF"/>
                </a:solidFill>
                <a:effectLst/>
                <a:uFillTx/>
                <a:latin typeface="Montserrat Light" panose="00000400000000000000" pitchFamily="2" charset="0"/>
                <a:sym typeface="Calibri"/>
              </a:rPr>
              <a:t> strävar efter i olika situationer </a:t>
            </a:r>
          </a:p>
        </p:txBody>
      </p:sp>
      <p:sp>
        <p:nvSpPr>
          <p:cNvPr id="12" name="textruta 11">
            <a:extLst>
              <a:ext uri="{FF2B5EF4-FFF2-40B4-BE49-F238E27FC236}">
                <a16:creationId xmlns:a16="http://schemas.microsoft.com/office/drawing/2014/main" id="{2B08240F-0806-78B7-31A8-C974D873B2D3}"/>
              </a:ext>
            </a:extLst>
          </p:cNvPr>
          <p:cNvSpPr txBox="1"/>
          <p:nvPr/>
        </p:nvSpPr>
        <p:spPr>
          <a:xfrm>
            <a:off x="18853318" y="8324879"/>
            <a:ext cx="4505672"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sv-SE">
                <a:solidFill>
                  <a:srgbClr val="F5EF88"/>
                </a:solidFill>
                <a:latin typeface="Montserrat SemiBold" panose="00000700000000000000" pitchFamily="2" charset="0"/>
              </a:rPr>
              <a:t>SPELFÖRSTÅELSE</a:t>
            </a:r>
          </a:p>
          <a:p>
            <a:pPr algn="ctr" defTabSz="457200" hangingPunct="0"/>
            <a:r>
              <a:rPr lang="sv-SE">
                <a:solidFill>
                  <a:schemeClr val="bg1"/>
                </a:solidFill>
                <a:latin typeface="Montserrat Light" panose="00000400000000000000" pitchFamily="2" charset="0"/>
              </a:rPr>
              <a:t>Förmågan att </a:t>
            </a:r>
            <a:r>
              <a:rPr lang="sv-SE" i="1">
                <a:solidFill>
                  <a:schemeClr val="bg1"/>
                </a:solidFill>
                <a:latin typeface="Montserrat Light" panose="00000400000000000000" pitchFamily="2" charset="0"/>
              </a:rPr>
              <a:t>uppfatta, tolka och agera</a:t>
            </a:r>
            <a:endParaRPr kumimoji="0" lang="sv-SE" i="1" u="none" strike="noStrike" cap="none" spc="0" normalizeH="0" baseline="0">
              <a:ln>
                <a:noFill/>
              </a:ln>
              <a:solidFill>
                <a:schemeClr val="bg1"/>
              </a:solidFill>
              <a:effectLst/>
              <a:uFillTx/>
              <a:latin typeface="Montserrat Light" panose="00000400000000000000" pitchFamily="2" charset="0"/>
              <a:sym typeface="Calibri"/>
            </a:endParaRPr>
          </a:p>
        </p:txBody>
      </p:sp>
    </p:spTree>
    <p:extLst>
      <p:ext uri="{BB962C8B-B14F-4D97-AF65-F5344CB8AC3E}">
        <p14:creationId xmlns:p14="http://schemas.microsoft.com/office/powerpoint/2010/main" val="378922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01ECFFB-24F7-851C-0E61-AD1E685A1743}"/>
              </a:ext>
            </a:extLst>
          </p:cNvPr>
          <p:cNvSpPr>
            <a:spLocks noGrp="1"/>
          </p:cNvSpPr>
          <p:nvPr>
            <p:ph type="ctrTitle"/>
          </p:nvPr>
        </p:nvSpPr>
        <p:spPr>
          <a:xfrm>
            <a:off x="-5780" y="2101115"/>
            <a:ext cx="24382384" cy="1332591"/>
          </a:xfrm>
        </p:spPr>
        <p:txBody>
          <a:bodyPr>
            <a:normAutofit/>
          </a:bodyPr>
          <a:lstStyle/>
          <a:p>
            <a:r>
              <a:rPr lang="sv-SE" sz="9000">
                <a:solidFill>
                  <a:srgbClr val="F5EF88"/>
                </a:solidFill>
                <a:latin typeface="Mongoose Regular"/>
              </a:rPr>
              <a:t>INTRODUKTION- </a:t>
            </a:r>
            <a:r>
              <a:rPr lang="sv-SE" sz="9000">
                <a:solidFill>
                  <a:schemeClr val="bg1"/>
                </a:solidFill>
                <a:latin typeface="Mongoose Regular"/>
              </a:rPr>
              <a:t>SPU Grön nivå 6-9 år</a:t>
            </a:r>
          </a:p>
        </p:txBody>
      </p:sp>
      <p:pic>
        <p:nvPicPr>
          <p:cNvPr id="5" name="Bildobjekt 4">
            <a:extLst>
              <a:ext uri="{FF2B5EF4-FFF2-40B4-BE49-F238E27FC236}">
                <a16:creationId xmlns:a16="http://schemas.microsoft.com/office/drawing/2014/main" id="{FFF42E4C-CDB8-47D9-E3B0-374E4E6DC8FA}"/>
              </a:ext>
            </a:extLst>
          </p:cNvPr>
          <p:cNvPicPr>
            <a:picLocks noChangeAspect="1"/>
          </p:cNvPicPr>
          <p:nvPr/>
        </p:nvPicPr>
        <p:blipFill>
          <a:blip r:embed="rId3"/>
          <a:stretch>
            <a:fillRect/>
          </a:stretch>
        </p:blipFill>
        <p:spPr>
          <a:xfrm flipV="1">
            <a:off x="1" y="13245684"/>
            <a:ext cx="24395113" cy="469871"/>
          </a:xfrm>
          <a:prstGeom prst="rect">
            <a:avLst/>
          </a:prstGeom>
        </p:spPr>
      </p:pic>
      <p:sp>
        <p:nvSpPr>
          <p:cNvPr id="4" name="Rektangel med rundade hörn 11">
            <a:extLst>
              <a:ext uri="{FF2B5EF4-FFF2-40B4-BE49-F238E27FC236}">
                <a16:creationId xmlns:a16="http://schemas.microsoft.com/office/drawing/2014/main" id="{7F421DF5-CDCD-6B36-90D7-3695D3719036}"/>
              </a:ext>
            </a:extLst>
          </p:cNvPr>
          <p:cNvSpPr/>
          <p:nvPr/>
        </p:nvSpPr>
        <p:spPr>
          <a:xfrm>
            <a:off x="1630332" y="3835150"/>
            <a:ext cx="21134449" cy="10692909"/>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algn="ctr"/>
            <a:r>
              <a:rPr lang="sv-SE" sz="3200">
                <a:solidFill>
                  <a:schemeClr val="bg1"/>
                </a:solidFill>
                <a:latin typeface="Montserrat Light"/>
              </a:rPr>
              <a:t>Svensk Innebandy har arbetat fram olika varianter av spelarutvecklingsplan för förening. Den här versionen har fokus på endast den gröna nivån i SIU-modellen, vilket innebär att innehållet är uppbyggt utifrån åldrarna 6-9 år. </a:t>
            </a:r>
            <a:br>
              <a:rPr lang="sv-SE" sz="3200">
                <a:solidFill>
                  <a:schemeClr val="bg1"/>
                </a:solidFill>
                <a:latin typeface="Montserrat Light"/>
              </a:rPr>
            </a:br>
            <a:endParaRPr lang="sv-SE" sz="3200">
              <a:solidFill>
                <a:schemeClr val="bg1"/>
              </a:solidFill>
              <a:latin typeface="Montserrat Light"/>
            </a:endParaRPr>
          </a:p>
          <a:p>
            <a:pPr algn="ctr"/>
            <a:r>
              <a:rPr lang="sv-SE" sz="3200">
                <a:solidFill>
                  <a:schemeClr val="bg1"/>
                </a:solidFill>
                <a:latin typeface="Montserrat Light"/>
              </a:rPr>
              <a:t>Ni som förening kan använda er av mallen rakt av och endast ändra det som behöver ändras för att skräddarsy det till er verksamhet. </a:t>
            </a:r>
            <a:br>
              <a:rPr lang="sv-SE" sz="3200">
                <a:solidFill>
                  <a:schemeClr val="bg1"/>
                </a:solidFill>
                <a:latin typeface="Montserrat Light"/>
              </a:rPr>
            </a:br>
            <a:br>
              <a:rPr lang="sv-SE" sz="3200">
                <a:solidFill>
                  <a:schemeClr val="bg1"/>
                </a:solidFill>
                <a:latin typeface="Montserrat Light"/>
              </a:rPr>
            </a:br>
            <a:r>
              <a:rPr lang="sv-SE" sz="3200">
                <a:solidFill>
                  <a:schemeClr val="bg1"/>
                </a:solidFill>
                <a:latin typeface="Montserrat Light"/>
              </a:rPr>
              <a:t>Innehållet baseras på SIU-modellen samt Steg 1 grön, vilket skapar en röd tråd genom hela verksamheten på grön nivå. Därför rekommenderas det att ni inte ändrar allt för mycket i innehållet.</a:t>
            </a:r>
            <a:endParaRPr lang="sv-SE" sz="3200">
              <a:solidFill>
                <a:schemeClr val="bg1"/>
              </a:solidFill>
              <a:latin typeface="Montserrat Light" pitchFamily="2" charset="77"/>
            </a:endParaRPr>
          </a:p>
        </p:txBody>
      </p:sp>
      <p:cxnSp>
        <p:nvCxnSpPr>
          <p:cNvPr id="3" name="Rak 16">
            <a:extLst>
              <a:ext uri="{FF2B5EF4-FFF2-40B4-BE49-F238E27FC236}">
                <a16:creationId xmlns:a16="http://schemas.microsoft.com/office/drawing/2014/main" id="{C1749F1A-0AF0-3D49-F6AB-C2B46446EAFA}"/>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Rak 17">
            <a:extLst>
              <a:ext uri="{FF2B5EF4-FFF2-40B4-BE49-F238E27FC236}">
                <a16:creationId xmlns:a16="http://schemas.microsoft.com/office/drawing/2014/main" id="{56639701-9E9E-517E-C0E9-3D72D7D48FB2}"/>
              </a:ext>
            </a:extLst>
          </p:cNvPr>
          <p:cNvCxnSpPr>
            <a:cxnSpLocks/>
          </p:cNvCxnSpPr>
          <p:nvPr/>
        </p:nvCxnSpPr>
        <p:spPr>
          <a:xfrm>
            <a:off x="-264695" y="3344418"/>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321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6EB31F12-1F0B-2D58-02BC-09E8811EEEF2}"/>
              </a:ext>
            </a:extLst>
          </p:cNvPr>
          <p:cNvSpPr>
            <a:spLocks noGrp="1"/>
          </p:cNvSpPr>
          <p:nvPr>
            <p:ph sz="quarter" idx="4"/>
          </p:nvPr>
        </p:nvSpPr>
        <p:spPr>
          <a:xfrm>
            <a:off x="18457976" y="3600157"/>
            <a:ext cx="10365701" cy="7368696"/>
          </a:xfrm>
        </p:spPr>
        <p:txBody>
          <a:bodyPr vert="horz" lIns="91440" tIns="45720" rIns="91440" bIns="45720" rtlCol="0" anchor="t">
            <a:normAutofit/>
          </a:bodyPr>
          <a:lstStyle/>
          <a:p>
            <a:pPr marL="0" indent="0">
              <a:buNone/>
            </a:pPr>
            <a:r>
              <a:rPr lang="sv-SE" sz="3200" b="1">
                <a:solidFill>
                  <a:schemeClr val="bg1"/>
                </a:solidFill>
                <a:latin typeface="Montserrat SemiBold"/>
              </a:rPr>
              <a:t>Målvakter</a:t>
            </a:r>
            <a:endParaRPr lang="sv-SE" sz="3200">
              <a:solidFill>
                <a:schemeClr val="bg1"/>
              </a:solidFill>
            </a:endParaRPr>
          </a:p>
          <a:p>
            <a:pPr marL="490855" indent="-490855">
              <a:buAutoNum type="arabicPeriod"/>
            </a:pPr>
            <a:r>
              <a:rPr lang="sv-SE" sz="3200" b="1">
                <a:solidFill>
                  <a:schemeClr val="accent6">
                    <a:lumMod val="75000"/>
                  </a:schemeClr>
                </a:solidFill>
                <a:latin typeface="Montserrat Light"/>
              </a:rPr>
              <a:t>Bollhantering</a:t>
            </a:r>
            <a:endParaRPr lang="sv-SE" b="1">
              <a:solidFill>
                <a:schemeClr val="accent6">
                  <a:lumMod val="75000"/>
                </a:schemeClr>
              </a:solidFill>
              <a:latin typeface="Montserrat Light"/>
            </a:endParaRPr>
          </a:p>
          <a:p>
            <a:pPr marL="490855" indent="-490855">
              <a:buFont typeface="+mj-lt"/>
              <a:buAutoNum type="arabicPeriod"/>
            </a:pPr>
            <a:r>
              <a:rPr lang="sv-SE" sz="3200" i="1">
                <a:solidFill>
                  <a:schemeClr val="bg1"/>
                </a:solidFill>
                <a:latin typeface="Montserrat Light"/>
              </a:rPr>
              <a:t>Returer</a:t>
            </a:r>
          </a:p>
          <a:p>
            <a:pPr marL="490855" indent="-490855">
              <a:buFont typeface="+mj-lt"/>
              <a:buAutoNum type="arabicPeriod"/>
            </a:pPr>
            <a:r>
              <a:rPr lang="sv-SE" sz="3200" i="1">
                <a:solidFill>
                  <a:schemeClr val="bg1"/>
                </a:solidFill>
                <a:latin typeface="Montserrat Light"/>
              </a:rPr>
              <a:t>Ta bollen framåt</a:t>
            </a:r>
          </a:p>
          <a:p>
            <a:pPr marL="490855" indent="-490855">
              <a:buFont typeface="+mj-lt"/>
              <a:buAutoNum type="arabicPeriod"/>
            </a:pPr>
            <a:r>
              <a:rPr lang="sv-SE" sz="3200" i="1">
                <a:solidFill>
                  <a:schemeClr val="bg1"/>
                </a:solidFill>
                <a:latin typeface="Montserrat Light"/>
              </a:rPr>
              <a:t>Förflyttningar</a:t>
            </a:r>
          </a:p>
          <a:p>
            <a:pPr marL="490855" indent="-490855">
              <a:buFont typeface="+mj-lt"/>
              <a:buAutoNum type="arabicPeriod"/>
            </a:pPr>
            <a:r>
              <a:rPr lang="sv-SE" sz="3200" i="1">
                <a:solidFill>
                  <a:schemeClr val="bg1"/>
                </a:solidFill>
                <a:latin typeface="Montserrat Light"/>
              </a:rPr>
              <a:t>Positionering</a:t>
            </a:r>
          </a:p>
          <a:p>
            <a:pPr marL="490855" indent="-490855">
              <a:buFont typeface="+mj-lt"/>
              <a:buAutoNum type="arabicPeriod"/>
            </a:pPr>
            <a:r>
              <a:rPr lang="sv-SE" sz="3200" b="1">
                <a:solidFill>
                  <a:schemeClr val="accent6">
                    <a:lumMod val="75000"/>
                  </a:schemeClr>
                </a:solidFill>
                <a:latin typeface="Montserrat Light"/>
              </a:rPr>
              <a:t>Utkast</a:t>
            </a:r>
          </a:p>
          <a:p>
            <a:pPr marL="490855" indent="-490855">
              <a:buFont typeface="+mj-lt"/>
              <a:buAutoNum type="arabicPeriod"/>
            </a:pPr>
            <a:r>
              <a:rPr lang="sv-SE" sz="3200" i="1">
                <a:solidFill>
                  <a:schemeClr val="bg1"/>
                </a:solidFill>
                <a:latin typeface="Montserrat Light"/>
              </a:rPr>
              <a:t>Aktiv som försvarare</a:t>
            </a:r>
          </a:p>
          <a:p>
            <a:pPr marL="490855" indent="-490855">
              <a:buFont typeface="+mj-lt"/>
              <a:buAutoNum type="arabicPeriod"/>
            </a:pPr>
            <a:r>
              <a:rPr lang="sv-SE" sz="3200" i="1">
                <a:solidFill>
                  <a:schemeClr val="bg1"/>
                </a:solidFill>
                <a:latin typeface="Montserrat Light"/>
              </a:rPr>
              <a:t>Trafikhantering</a:t>
            </a:r>
          </a:p>
          <a:p>
            <a:pPr marL="490855" indent="-490855"/>
            <a:endParaRPr lang="sv-SE" sz="3200">
              <a:solidFill>
                <a:schemeClr val="bg1"/>
              </a:solidFill>
            </a:endParaRPr>
          </a:p>
        </p:txBody>
      </p:sp>
      <p:sp>
        <p:nvSpPr>
          <p:cNvPr id="4" name="Platshållare för innehåll 3">
            <a:extLst>
              <a:ext uri="{FF2B5EF4-FFF2-40B4-BE49-F238E27FC236}">
                <a16:creationId xmlns:a16="http://schemas.microsoft.com/office/drawing/2014/main" id="{F3EB2787-2F7C-8A4E-8CE8-005980D73497}"/>
              </a:ext>
            </a:extLst>
          </p:cNvPr>
          <p:cNvSpPr>
            <a:spLocks noGrp="1"/>
          </p:cNvSpPr>
          <p:nvPr>
            <p:ph sz="half" idx="2"/>
          </p:nvPr>
        </p:nvSpPr>
        <p:spPr>
          <a:xfrm>
            <a:off x="13241256" y="3600157"/>
            <a:ext cx="4811978" cy="7368696"/>
          </a:xfrm>
        </p:spPr>
        <p:txBody>
          <a:bodyPr vert="horz" lIns="91440" tIns="45720" rIns="91440" bIns="45720" rtlCol="0" anchor="t">
            <a:normAutofit/>
          </a:bodyPr>
          <a:lstStyle/>
          <a:p>
            <a:pPr marL="0" indent="0">
              <a:buNone/>
            </a:pPr>
            <a:r>
              <a:rPr lang="sv-SE" sz="3200" b="1">
                <a:solidFill>
                  <a:schemeClr val="bg1"/>
                </a:solidFill>
                <a:latin typeface="Montserrat SemiBold"/>
              </a:rPr>
              <a:t>Utespelare</a:t>
            </a:r>
            <a:endParaRPr lang="sv-SE" b="1">
              <a:solidFill>
                <a:schemeClr val="bg1"/>
              </a:solidFill>
              <a:latin typeface="Montserrat SemiBold"/>
            </a:endParaRPr>
          </a:p>
          <a:p>
            <a:pPr marL="490855" indent="-490855">
              <a:buAutoNum type="arabicPeriod"/>
            </a:pPr>
            <a:r>
              <a:rPr lang="sv-SE" sz="3200" i="1">
                <a:solidFill>
                  <a:schemeClr val="bg1"/>
                </a:solidFill>
                <a:latin typeface="Montserrat Light"/>
              </a:rPr>
              <a:t>Duellspel med boll</a:t>
            </a:r>
            <a:endParaRPr lang="sv-SE" i="1">
              <a:solidFill>
                <a:schemeClr val="bg1"/>
              </a:solidFill>
              <a:latin typeface="Montserrat Light"/>
            </a:endParaRPr>
          </a:p>
          <a:p>
            <a:pPr marL="490855" indent="-490855">
              <a:buFont typeface="+mj-lt"/>
              <a:buAutoNum type="arabicPeriod"/>
            </a:pPr>
            <a:r>
              <a:rPr lang="sv-SE" sz="3200" b="1">
                <a:solidFill>
                  <a:schemeClr val="accent6">
                    <a:lumMod val="75000"/>
                  </a:schemeClr>
                </a:solidFill>
                <a:latin typeface="Montserrat Light"/>
              </a:rPr>
              <a:t>Göra mål</a:t>
            </a:r>
          </a:p>
          <a:p>
            <a:pPr marL="490855" indent="-490855">
              <a:buFont typeface="+mj-lt"/>
              <a:buAutoNum type="arabicPeriod"/>
            </a:pPr>
            <a:r>
              <a:rPr lang="sv-SE" sz="3200" i="1">
                <a:solidFill>
                  <a:schemeClr val="bg1"/>
                </a:solidFill>
                <a:latin typeface="Montserrat Light"/>
              </a:rPr>
              <a:t>Ta bollen framåt</a:t>
            </a:r>
          </a:p>
          <a:p>
            <a:pPr marL="490855" indent="-490855">
              <a:buFont typeface="+mj-lt"/>
              <a:buAutoNum type="arabicPeriod"/>
            </a:pPr>
            <a:r>
              <a:rPr lang="sv-SE" sz="3200" i="1">
                <a:solidFill>
                  <a:schemeClr val="bg1"/>
                </a:solidFill>
                <a:latin typeface="Montserrat Light"/>
              </a:rPr>
              <a:t>Spelbarhet</a:t>
            </a:r>
          </a:p>
          <a:p>
            <a:pPr marL="490855" indent="-490855">
              <a:buFont typeface="+mj-lt"/>
              <a:buAutoNum type="arabicPeriod"/>
            </a:pPr>
            <a:r>
              <a:rPr lang="sv-SE" sz="3200" i="1">
                <a:solidFill>
                  <a:schemeClr val="bg1"/>
                </a:solidFill>
                <a:latin typeface="Montserrat Light"/>
              </a:rPr>
              <a:t>Vinna insida</a:t>
            </a:r>
          </a:p>
          <a:p>
            <a:pPr marL="490855" indent="-490855">
              <a:buFont typeface="+mj-lt"/>
              <a:buAutoNum type="arabicPeriod"/>
            </a:pPr>
            <a:r>
              <a:rPr lang="sv-SE" sz="3200" i="1">
                <a:solidFill>
                  <a:schemeClr val="bg1"/>
                </a:solidFill>
                <a:latin typeface="Montserrat Light"/>
              </a:rPr>
              <a:t>Passningsspel</a:t>
            </a:r>
          </a:p>
          <a:p>
            <a:pPr marL="490855" indent="-490855">
              <a:buFont typeface="+mj-lt"/>
              <a:buAutoNum type="arabicPeriod"/>
            </a:pPr>
            <a:r>
              <a:rPr lang="sv-SE" sz="3200" b="1">
                <a:solidFill>
                  <a:schemeClr val="accent6">
                    <a:lumMod val="75000"/>
                  </a:schemeClr>
                </a:solidFill>
                <a:latin typeface="Montserrat Light"/>
              </a:rPr>
              <a:t>Vinna boll</a:t>
            </a:r>
          </a:p>
          <a:p>
            <a:pPr marL="490855" indent="-490855">
              <a:buFont typeface="+mj-lt"/>
              <a:buAutoNum type="arabicPeriod"/>
            </a:pPr>
            <a:r>
              <a:rPr lang="sv-SE" sz="3200" i="1">
                <a:solidFill>
                  <a:schemeClr val="bg1"/>
                </a:solidFill>
                <a:latin typeface="Montserrat Light"/>
              </a:rPr>
              <a:t>Förhindra mål</a:t>
            </a:r>
          </a:p>
          <a:p>
            <a:pPr marL="490855" indent="-490855"/>
            <a:endParaRPr lang="sv-SE" sz="3200">
              <a:solidFill>
                <a:schemeClr val="bg1"/>
              </a:solidFill>
            </a:endParaRPr>
          </a:p>
        </p:txBody>
      </p:sp>
      <p:sp>
        <p:nvSpPr>
          <p:cNvPr id="2" name="Rubrik 1">
            <a:extLst>
              <a:ext uri="{FF2B5EF4-FFF2-40B4-BE49-F238E27FC236}">
                <a16:creationId xmlns:a16="http://schemas.microsoft.com/office/drawing/2014/main" id="{4DE4C0B5-67AD-D599-E06A-0348B62E08B3}"/>
              </a:ext>
            </a:extLst>
          </p:cNvPr>
          <p:cNvSpPr>
            <a:spLocks noGrp="1"/>
          </p:cNvSpPr>
          <p:nvPr>
            <p:ph type="title"/>
          </p:nvPr>
        </p:nvSpPr>
        <p:spPr>
          <a:xfrm>
            <a:off x="1245285" y="960072"/>
            <a:ext cx="21029831" cy="2651125"/>
          </a:xfrm>
        </p:spPr>
        <p:txBody>
          <a:bodyPr>
            <a:normAutofit/>
          </a:bodyPr>
          <a:lstStyle/>
          <a:p>
            <a:r>
              <a:rPr lang="sv-SE" sz="9000">
                <a:solidFill>
                  <a:srgbClr val="F5EF88"/>
                </a:solidFill>
                <a:latin typeface="Mongoose Regular" panose="02000000000000000000" pitchFamily="2" charset="77"/>
              </a:rPr>
              <a:t>FOKUSOMRÅDEN</a:t>
            </a:r>
          </a:p>
        </p:txBody>
      </p:sp>
      <p:sp>
        <p:nvSpPr>
          <p:cNvPr id="9" name="textruta 8">
            <a:extLst>
              <a:ext uri="{FF2B5EF4-FFF2-40B4-BE49-F238E27FC236}">
                <a16:creationId xmlns:a16="http://schemas.microsoft.com/office/drawing/2014/main" id="{BBFBC7A9-9833-4428-9BF0-4083C8377399}"/>
              </a:ext>
            </a:extLst>
          </p:cNvPr>
          <p:cNvSpPr txBox="1"/>
          <p:nvPr/>
        </p:nvSpPr>
        <p:spPr>
          <a:xfrm>
            <a:off x="1139233" y="3440031"/>
            <a:ext cx="10620968" cy="8956298"/>
          </a:xfrm>
          <a:prstGeom prst="rect">
            <a:avLst/>
          </a:prstGeom>
          <a:noFill/>
        </p:spPr>
        <p:txBody>
          <a:bodyPr wrap="square" lIns="91440" tIns="45720" rIns="91440" bIns="45720" anchor="t">
            <a:spAutoFit/>
          </a:bodyPr>
          <a:lstStyle/>
          <a:p>
            <a:r>
              <a:rPr lang="sv-SE" sz="3200">
                <a:solidFill>
                  <a:schemeClr val="bg1"/>
                </a:solidFill>
                <a:latin typeface="Montserrat Light"/>
              </a:rPr>
              <a:t>Att koppla samman fokusområden för utespelare och målvakter kan vara ett klokt träningssätt att använda sig av. </a:t>
            </a:r>
            <a:endParaRPr lang="sv-SE" sz="3200">
              <a:solidFill>
                <a:schemeClr val="bg1"/>
              </a:solidFill>
              <a:latin typeface="Montserrat Light" pitchFamily="2" charset="77"/>
            </a:endParaRPr>
          </a:p>
          <a:p>
            <a:endParaRPr lang="sv-SE" sz="3200">
              <a:solidFill>
                <a:schemeClr val="bg1"/>
              </a:solidFill>
              <a:latin typeface="Montserrat Light" pitchFamily="2" charset="77"/>
            </a:endParaRPr>
          </a:p>
          <a:p>
            <a:r>
              <a:rPr lang="sv-SE" sz="3200">
                <a:solidFill>
                  <a:schemeClr val="bg1"/>
                </a:solidFill>
                <a:latin typeface="Montserrat Light"/>
              </a:rPr>
              <a:t>I </a:t>
            </a:r>
            <a:r>
              <a:rPr lang="sv-SE" sz="3200" err="1">
                <a:solidFill>
                  <a:schemeClr val="bg1"/>
                </a:solidFill>
                <a:latin typeface="Montserrat Light"/>
              </a:rPr>
              <a:t>SIBFs</a:t>
            </a:r>
            <a:r>
              <a:rPr lang="sv-SE" sz="3200">
                <a:solidFill>
                  <a:schemeClr val="bg1"/>
                </a:solidFill>
                <a:latin typeface="Montserrat Light"/>
              </a:rPr>
              <a:t> spelarutvecklingsplan med utgångspunkt i individen utgår vi ifrån åtta olika arbetsområden/teman. </a:t>
            </a:r>
            <a:br>
              <a:rPr lang="sv-SE" sz="3200">
                <a:solidFill>
                  <a:schemeClr val="bg1"/>
                </a:solidFill>
                <a:latin typeface="Montserrat Light"/>
              </a:rPr>
            </a:br>
            <a:br>
              <a:rPr lang="sv-SE" sz="3200">
                <a:solidFill>
                  <a:schemeClr val="bg1"/>
                </a:solidFill>
                <a:latin typeface="Montserrat Light"/>
              </a:rPr>
            </a:br>
            <a:r>
              <a:rPr lang="sv-SE" sz="3200">
                <a:solidFill>
                  <a:schemeClr val="bg1"/>
                </a:solidFill>
                <a:latin typeface="Montserrat Light"/>
              </a:rPr>
              <a:t>Utespelarens fokusområden kopplas samman med målvakternas områden och på det sättet skapas en tydlighet mellan hur spelets olika delar kan kopplas samman och ses som en helhet.</a:t>
            </a:r>
            <a:br>
              <a:rPr lang="sv-SE" sz="3200">
                <a:solidFill>
                  <a:schemeClr val="bg1"/>
                </a:solidFill>
                <a:latin typeface="Montserrat Light"/>
              </a:rPr>
            </a:br>
            <a:br>
              <a:rPr lang="sv-SE" sz="3200">
                <a:solidFill>
                  <a:schemeClr val="bg1"/>
                </a:solidFill>
                <a:latin typeface="Montserrat Light"/>
              </a:rPr>
            </a:br>
            <a:r>
              <a:rPr lang="sv-SE" sz="3200">
                <a:solidFill>
                  <a:schemeClr val="bg1"/>
                </a:solidFill>
                <a:latin typeface="Montserrat Light"/>
              </a:rPr>
              <a:t>På grön nivå är det fokus på punkt 2 och 7 för utespelare, och punkt 1 och 6 för målvakter. </a:t>
            </a:r>
            <a:br>
              <a:rPr lang="sv-SE" sz="3200">
                <a:solidFill>
                  <a:schemeClr val="bg1"/>
                </a:solidFill>
                <a:latin typeface="Montserrat Light"/>
              </a:rPr>
            </a:br>
            <a:br>
              <a:rPr lang="sv-SE" sz="3200">
                <a:solidFill>
                  <a:schemeClr val="bg1"/>
                </a:solidFill>
                <a:latin typeface="Montserrat Light"/>
              </a:rPr>
            </a:br>
            <a:r>
              <a:rPr lang="sv-SE" sz="3200">
                <a:solidFill>
                  <a:schemeClr val="bg1"/>
                </a:solidFill>
                <a:latin typeface="Montserrat Light"/>
              </a:rPr>
              <a:t>Övriga punkter tillkommer på blå och röd nivå. Dessa ska inte prioriteras på grön nivå. </a:t>
            </a:r>
          </a:p>
        </p:txBody>
      </p:sp>
    </p:spTree>
    <p:extLst>
      <p:ext uri="{BB962C8B-B14F-4D97-AF65-F5344CB8AC3E}">
        <p14:creationId xmlns:p14="http://schemas.microsoft.com/office/powerpoint/2010/main" val="4152996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96990" y="4479925"/>
            <a:ext cx="21029613" cy="2649538"/>
          </a:xfrm>
        </p:spPr>
        <p:txBody>
          <a:bodyPr>
            <a:normAutofit/>
          </a:bodyPr>
          <a:lstStyle/>
          <a:p>
            <a:pPr algn="ctr"/>
            <a:r>
              <a:rPr lang="sv-SE" sz="16000">
                <a:solidFill>
                  <a:srgbClr val="F5EF88"/>
                </a:solidFill>
                <a:latin typeface="Mongoose Regular" panose="02000000000000000000" pitchFamily="2" charset="77"/>
              </a:rPr>
              <a:t>UTESPELARE</a:t>
            </a:r>
          </a:p>
        </p:txBody>
      </p:sp>
    </p:spTree>
    <p:extLst>
      <p:ext uri="{BB962C8B-B14F-4D97-AF65-F5344CB8AC3E}">
        <p14:creationId xmlns:p14="http://schemas.microsoft.com/office/powerpoint/2010/main" val="3530970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4C0B5-67AD-D599-E06A-0348B62E08B3}"/>
              </a:ext>
            </a:extLst>
          </p:cNvPr>
          <p:cNvSpPr>
            <a:spLocks noGrp="1"/>
          </p:cNvSpPr>
          <p:nvPr>
            <p:ph type="title"/>
          </p:nvPr>
        </p:nvSpPr>
        <p:spPr>
          <a:xfrm>
            <a:off x="899103" y="461738"/>
            <a:ext cx="21029831" cy="2651125"/>
          </a:xfrm>
        </p:spPr>
        <p:txBody>
          <a:bodyPr>
            <a:normAutofit/>
          </a:bodyPr>
          <a:lstStyle/>
          <a:p>
            <a:r>
              <a:rPr lang="sv-SE" sz="9000">
                <a:solidFill>
                  <a:srgbClr val="F5EF88"/>
                </a:solidFill>
                <a:latin typeface="Mongoose Regular" panose="02000000000000000000" pitchFamily="2" charset="77"/>
              </a:rPr>
              <a:t>DEFINITIONER UTESPELARE- </a:t>
            </a:r>
            <a:r>
              <a:rPr lang="sv-SE" sz="9000">
                <a:solidFill>
                  <a:schemeClr val="bg1"/>
                </a:solidFill>
                <a:latin typeface="Mongoose Regular" panose="02000000000000000000" pitchFamily="2" charset="77"/>
              </a:rPr>
              <a:t>Grön nivå.</a:t>
            </a:r>
          </a:p>
        </p:txBody>
      </p:sp>
      <p:graphicFrame>
        <p:nvGraphicFramePr>
          <p:cNvPr id="9" name="Tabell 9">
            <a:extLst>
              <a:ext uri="{FF2B5EF4-FFF2-40B4-BE49-F238E27FC236}">
                <a16:creationId xmlns:a16="http://schemas.microsoft.com/office/drawing/2014/main" id="{4E9F5B56-155F-492F-9E0A-24A8B8541187}"/>
              </a:ext>
            </a:extLst>
          </p:cNvPr>
          <p:cNvGraphicFramePr>
            <a:graphicFrameLocks noGrp="1"/>
          </p:cNvGraphicFramePr>
          <p:nvPr>
            <p:ph idx="4294967295"/>
            <p:extLst>
              <p:ext uri="{D42A27DB-BD31-4B8C-83A1-F6EECF244321}">
                <p14:modId xmlns:p14="http://schemas.microsoft.com/office/powerpoint/2010/main" val="2199849910"/>
              </p:ext>
            </p:extLst>
          </p:nvPr>
        </p:nvGraphicFramePr>
        <p:xfrm>
          <a:off x="844709" y="2738635"/>
          <a:ext cx="22638601" cy="8625468"/>
        </p:xfrm>
        <a:graphic>
          <a:graphicData uri="http://schemas.openxmlformats.org/drawingml/2006/table">
            <a:tbl>
              <a:tblPr>
                <a:tableStyleId>{5C22544A-7EE6-4342-B048-85BDC9FD1C3A}</a:tableStyleId>
              </a:tblPr>
              <a:tblGrid>
                <a:gridCol w="5572291">
                  <a:extLst>
                    <a:ext uri="{9D8B030D-6E8A-4147-A177-3AD203B41FA5}">
                      <a16:colId xmlns:a16="http://schemas.microsoft.com/office/drawing/2014/main" val="1811704518"/>
                    </a:ext>
                  </a:extLst>
                </a:gridCol>
                <a:gridCol w="17066310">
                  <a:extLst>
                    <a:ext uri="{9D8B030D-6E8A-4147-A177-3AD203B41FA5}">
                      <a16:colId xmlns:a16="http://schemas.microsoft.com/office/drawing/2014/main" val="1738969559"/>
                    </a:ext>
                  </a:extLst>
                </a:gridCol>
              </a:tblGrid>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b="0" i="0">
                        <a:solidFill>
                          <a:schemeClr val="bg1"/>
                        </a:solidFill>
                        <a:latin typeface="Montserrat Light"/>
                      </a:endParaRPr>
                    </a:p>
                  </a:txBody>
                  <a:tcPr marL="243824" marR="243824" marT="121912" marB="121912">
                    <a:lnL w="12700" cmpd="sng">
                      <a:noFill/>
                    </a:lnL>
                    <a:lnR w="12700" cmpd="sng">
                      <a:noFill/>
                    </a:lnR>
                    <a:lnT w="12700" cmpd="sng">
                      <a:noFill/>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a:solidFill>
                          <a:schemeClr val="bg1"/>
                        </a:solidFill>
                        <a:latin typeface="Montserrat Light"/>
                      </a:endParaRPr>
                    </a:p>
                  </a:txBody>
                  <a:tcPr marL="243824" marR="243824" marT="121912" marB="121912">
                    <a:lnL w="12700" cmpd="sng">
                      <a:noFill/>
                    </a:lnL>
                    <a:lnR w="12700" cmpd="sng">
                      <a:noFill/>
                    </a:lnR>
                    <a:lnT w="12700" cmpd="sng">
                      <a:noFill/>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extLst>
                  <a:ext uri="{0D108BD9-81ED-4DB2-BD59-A6C34878D82A}">
                    <a16:rowId xmlns:a16="http://schemas.microsoft.com/office/drawing/2014/main" val="2470181356"/>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1" i="0">
                          <a:solidFill>
                            <a:schemeClr val="accent6">
                              <a:lumMod val="75000"/>
                            </a:schemeClr>
                          </a:solidFill>
                          <a:latin typeface="Montserrat Light"/>
                        </a:rPr>
                        <a:t>2. Göra mål</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1">
                          <a:solidFill>
                            <a:schemeClr val="accent6">
                              <a:lumMod val="75000"/>
                            </a:schemeClr>
                          </a:solidFill>
                          <a:latin typeface="Montserrat Light"/>
                        </a:rPr>
                        <a:t>Avsluta, störa målvakt och ta returer.</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420491"/>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469168"/>
                  </a:ext>
                </a:extLst>
              </a:tr>
              <a:tr h="1394200">
                <a:tc>
                  <a:txBody>
                    <a:bodyPr/>
                    <a:lstStyle/>
                    <a:p>
                      <a:pPr>
                        <a:lnSpc>
                          <a:spcPct val="150000"/>
                        </a:lnSpc>
                      </a:pPr>
                      <a:endParaRPr lang="sv-SE" sz="3200" b="0" i="0">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79598"/>
                  </a:ext>
                </a:extLst>
              </a:tr>
              <a:tr h="869367">
                <a:tc>
                  <a:txBody>
                    <a:bodyPr/>
                    <a:lstStyle/>
                    <a:p>
                      <a:pPr>
                        <a:lnSpc>
                          <a:spcPct val="150000"/>
                        </a:lnSpc>
                      </a:pPr>
                      <a:endParaRPr lang="sv-SE" sz="3200" b="0" i="0">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256038"/>
                  </a:ext>
                </a:extLst>
              </a:tr>
              <a:tr h="1394200">
                <a:tc>
                  <a:txBody>
                    <a:bodyPr/>
                    <a:lstStyle/>
                    <a:p>
                      <a:pPr>
                        <a:lnSpc>
                          <a:spcPct val="150000"/>
                        </a:lnSpc>
                      </a:pPr>
                      <a:endParaRPr lang="sv-SE" sz="3200" b="0" i="0">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8880397"/>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1" i="0">
                          <a:solidFill>
                            <a:schemeClr val="accent6">
                              <a:lumMod val="75000"/>
                            </a:schemeClr>
                          </a:solidFill>
                          <a:latin typeface="Montserrat Light"/>
                        </a:rPr>
                        <a:t>7. Vinna boll</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1">
                          <a:solidFill>
                            <a:schemeClr val="accent6">
                              <a:lumMod val="75000"/>
                            </a:schemeClr>
                          </a:solidFill>
                          <a:latin typeface="Montserrat Light"/>
                        </a:rPr>
                        <a:t>Stoppa utmanande motståndare och äga yta.</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1071286"/>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7597578"/>
                  </a:ext>
                </a:extLst>
              </a:tr>
            </a:tbl>
          </a:graphicData>
        </a:graphic>
      </p:graphicFrame>
    </p:spTree>
    <p:extLst>
      <p:ext uri="{BB962C8B-B14F-4D97-AF65-F5344CB8AC3E}">
        <p14:creationId xmlns:p14="http://schemas.microsoft.com/office/powerpoint/2010/main" val="358871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409A7-969C-6A42-8E3A-45D4F123EBF0}"/>
            </a:ext>
          </a:extLst>
        </p:cNvPr>
        <p:cNvGrpSpPr/>
        <p:nvPr/>
      </p:nvGrpSpPr>
      <p:grpSpPr>
        <a:xfrm>
          <a:off x="0" y="0"/>
          <a:ext cx="0" cy="0"/>
          <a:chOff x="0" y="0"/>
          <a:chExt cx="0" cy="0"/>
        </a:xfrm>
      </p:grpSpPr>
      <p:sp>
        <p:nvSpPr>
          <p:cNvPr id="4" name="textruta 3">
            <a:extLst>
              <a:ext uri="{FF2B5EF4-FFF2-40B4-BE49-F238E27FC236}">
                <a16:creationId xmlns:a16="http://schemas.microsoft.com/office/drawing/2014/main" id="{9419CE03-3C09-AA2C-57EA-D802846E6A7E}"/>
              </a:ext>
            </a:extLst>
          </p:cNvPr>
          <p:cNvSpPr txBox="1"/>
          <p:nvPr/>
        </p:nvSpPr>
        <p:spPr>
          <a:xfrm>
            <a:off x="4323005" y="436127"/>
            <a:ext cx="15642187" cy="2508379"/>
          </a:xfrm>
          <a:prstGeom prst="rect">
            <a:avLst/>
          </a:prstGeom>
          <a:noFill/>
          <a:ln w="12700">
            <a:noFill/>
          </a:ln>
        </p:spPr>
        <p:txBody>
          <a:bodyPr wrap="square" rtlCol="0">
            <a:spAutoFit/>
          </a:bodyPr>
          <a:lstStyle/>
          <a:p>
            <a:pPr algn="ctr" fontAlgn="base"/>
            <a:r>
              <a:rPr lang="sv-SE" sz="8500">
                <a:solidFill>
                  <a:schemeClr val="bg1"/>
                </a:solidFill>
                <a:latin typeface="Mongoose Regular" panose="02000000000000000000" pitchFamily="2" charset="77"/>
              </a:rPr>
              <a:t>2. GÖRA MÅL</a:t>
            </a:r>
          </a:p>
          <a:p>
            <a:pPr algn="ctr" fontAlgn="base"/>
            <a:endParaRPr lang="sv-SE" sz="4000" b="1">
              <a:solidFill>
                <a:schemeClr val="bg1"/>
              </a:solidFill>
              <a:latin typeface="Montserrat SemiBold" pitchFamily="2" charset="77"/>
            </a:endParaRPr>
          </a:p>
          <a:p>
            <a:pPr algn="ctr" fontAlgn="base"/>
            <a:r>
              <a:rPr lang="sv-SE" sz="3200" b="1">
                <a:solidFill>
                  <a:srgbClr val="F5EF88"/>
                </a:solidFill>
                <a:latin typeface="Montserrat SemiBold" pitchFamily="2" charset="77"/>
              </a:rPr>
              <a:t>Avsluta, störa målvakt och ta returer</a:t>
            </a:r>
          </a:p>
        </p:txBody>
      </p:sp>
      <p:cxnSp>
        <p:nvCxnSpPr>
          <p:cNvPr id="25" name="Rak 24">
            <a:extLst>
              <a:ext uri="{FF2B5EF4-FFF2-40B4-BE49-F238E27FC236}">
                <a16:creationId xmlns:a16="http://schemas.microsoft.com/office/drawing/2014/main" id="{9A34CE73-FCF5-F69E-22FE-5AB4C0681D49}"/>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1342ED5F-B742-71E4-B42B-8FCD650B54CC}"/>
              </a:ext>
            </a:extLst>
          </p:cNvPr>
          <p:cNvCxnSpPr>
            <a:cxnSpLocks/>
          </p:cNvCxnSpPr>
          <p:nvPr/>
        </p:nvCxnSpPr>
        <p:spPr>
          <a:xfrm>
            <a:off x="-264695" y="40912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ak 18">
            <a:extLst>
              <a:ext uri="{FF2B5EF4-FFF2-40B4-BE49-F238E27FC236}">
                <a16:creationId xmlns:a16="http://schemas.microsoft.com/office/drawing/2014/main" id="{298C0C52-B1FD-2DAD-294B-F51A2590D9EF}"/>
              </a:ext>
            </a:extLst>
          </p:cNvPr>
          <p:cNvCxnSpPr>
            <a:cxnSpLocks/>
          </p:cNvCxnSpPr>
          <p:nvPr/>
        </p:nvCxnSpPr>
        <p:spPr>
          <a:xfrm>
            <a:off x="12144098" y="5940960"/>
            <a:ext cx="0" cy="368606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ktangel med rundade hörn 11">
            <a:extLst>
              <a:ext uri="{FF2B5EF4-FFF2-40B4-BE49-F238E27FC236}">
                <a16:creationId xmlns:a16="http://schemas.microsoft.com/office/drawing/2014/main" id="{AF359289-77B7-B6BD-84AA-3866EDE03424}"/>
              </a:ext>
            </a:extLst>
          </p:cNvPr>
          <p:cNvSpPr/>
          <p:nvPr/>
        </p:nvSpPr>
        <p:spPr>
          <a:xfrm>
            <a:off x="5172427" y="5940960"/>
            <a:ext cx="5673198"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Färdigheter</a:t>
            </a:r>
            <a:endParaRPr kumimoji="0" lang="sv-SE" sz="2800" b="1" i="0" u="none" strike="noStrike" kern="1200" cap="none" spc="0" normalizeH="0" baseline="0" noProof="0" dirty="0">
              <a:ln>
                <a:noFill/>
              </a:ln>
              <a:solidFill>
                <a:srgbClr val="F5EF88"/>
              </a:solidFill>
              <a:effectLst/>
              <a:uLnTx/>
              <a:uFillTx/>
              <a:latin typeface="Montserrat SemiBold"/>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white"/>
                </a:solidFill>
                <a:effectLst/>
                <a:uLnTx/>
                <a:uFillTx/>
                <a:latin typeface="Montserrat Light"/>
                <a:ea typeface="+mn-ea"/>
                <a:cs typeface="+mn-cs"/>
              </a:rPr>
              <a:t>Kunna </a:t>
            </a:r>
            <a:r>
              <a:rPr kumimoji="0" lang="sv-SE" sz="2800" b="1" i="0" u="none" strike="noStrike" kern="1200" cap="none" spc="0" normalizeH="0" baseline="0" noProof="0" dirty="0">
                <a:ln>
                  <a:noFill/>
                </a:ln>
                <a:solidFill>
                  <a:prstClr val="white"/>
                </a:solidFill>
                <a:effectLst/>
                <a:uLnTx/>
                <a:uFillTx/>
                <a:latin typeface="Montserrat Light"/>
                <a:ea typeface="+mn-ea"/>
                <a:cs typeface="+mn-cs"/>
              </a:rPr>
              <a:t>skjuta </a:t>
            </a:r>
            <a:r>
              <a:rPr kumimoji="0" lang="sv-SE" sz="2800" b="0" i="0" u="none" strike="noStrike" kern="1200" cap="none" spc="0" normalizeH="0" baseline="0" noProof="0" dirty="0">
                <a:ln>
                  <a:noFill/>
                </a:ln>
                <a:solidFill>
                  <a:prstClr val="white"/>
                </a:solidFill>
                <a:effectLst/>
                <a:uLnTx/>
                <a:uFillTx/>
                <a:latin typeface="Montserrat Light"/>
                <a:ea typeface="+mn-ea"/>
                <a:cs typeface="+mn-cs"/>
              </a:rPr>
              <a:t>bollen på mål från stillastående och i rörelse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dirty="0">
                <a:solidFill>
                  <a:prstClr val="white"/>
                </a:solidFill>
                <a:latin typeface="Montserrat Light"/>
              </a:rPr>
              <a:t>Träna på att </a:t>
            </a:r>
            <a:r>
              <a:rPr lang="sv-SE" sz="2800" b="1" dirty="0">
                <a:solidFill>
                  <a:prstClr val="white"/>
                </a:solidFill>
                <a:latin typeface="Montserrat Light"/>
              </a:rPr>
              <a:t>skjuta olika skott </a:t>
            </a:r>
            <a:r>
              <a:rPr lang="sv-SE" sz="2800" dirty="0">
                <a:solidFill>
                  <a:prstClr val="white"/>
                </a:solidFill>
                <a:latin typeface="Montserrat Light"/>
              </a:rPr>
              <a:t>– direktskott, </a:t>
            </a:r>
            <a:r>
              <a:rPr lang="sv-SE" sz="2800" dirty="0" err="1">
                <a:solidFill>
                  <a:prstClr val="white"/>
                </a:solidFill>
                <a:latin typeface="Montserrat Light"/>
              </a:rPr>
              <a:t>bågskott</a:t>
            </a:r>
            <a:r>
              <a:rPr lang="sv-SE" sz="2800" dirty="0">
                <a:solidFill>
                  <a:prstClr val="white"/>
                </a:solidFill>
                <a:latin typeface="Montserrat Light"/>
              </a:rPr>
              <a:t> etc.</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dirty="0">
                <a:solidFill>
                  <a:prstClr val="white"/>
                </a:solidFill>
                <a:latin typeface="Montserrat Light"/>
              </a:rPr>
              <a:t>Balans och koordination </a:t>
            </a:r>
            <a:r>
              <a:rPr lang="sv-SE" sz="2800" dirty="0">
                <a:solidFill>
                  <a:prstClr val="white"/>
                </a:solidFill>
                <a:latin typeface="Montserrat Light"/>
              </a:rPr>
              <a:t>för att kunna träffa bollen i fart och tajma skottet</a:t>
            </a:r>
          </a:p>
        </p:txBody>
      </p:sp>
      <p:sp>
        <p:nvSpPr>
          <p:cNvPr id="9" name="Rektangel med rundade hörn 11">
            <a:extLst>
              <a:ext uri="{FF2B5EF4-FFF2-40B4-BE49-F238E27FC236}">
                <a16:creationId xmlns:a16="http://schemas.microsoft.com/office/drawing/2014/main" id="{A4C9771C-2A8A-7E88-4B68-D79FC58EAE7C}"/>
              </a:ext>
            </a:extLst>
          </p:cNvPr>
          <p:cNvSpPr/>
          <p:nvPr/>
        </p:nvSpPr>
        <p:spPr>
          <a:xfrm>
            <a:off x="14235052" y="4457995"/>
            <a:ext cx="6760674" cy="5855868"/>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Beteenden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dirty="0">
                <a:solidFill>
                  <a:prstClr val="white"/>
                </a:solidFill>
                <a:latin typeface="Montserrat Light"/>
              </a:rPr>
              <a:t>Klubba i marken och vara redo att skjuta när chansen kommer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dirty="0">
                <a:solidFill>
                  <a:prstClr val="white"/>
                </a:solidFill>
                <a:latin typeface="Montserrat Light"/>
              </a:rPr>
              <a:t>Söka sig nära </a:t>
            </a:r>
            <a:r>
              <a:rPr lang="sv-SE" sz="2800" dirty="0" err="1">
                <a:solidFill>
                  <a:prstClr val="white"/>
                </a:solidFill>
                <a:latin typeface="Montserrat Light"/>
              </a:rPr>
              <a:t>måle</a:t>
            </a:r>
            <a:r>
              <a:rPr lang="sv-SE" sz="2800" dirty="0">
                <a:solidFill>
                  <a:prstClr val="white"/>
                </a:solidFill>
                <a:latin typeface="Montserrat Light"/>
              </a:rPr>
              <a:t> för att kunna göra mål eller ta </a:t>
            </a:r>
            <a:r>
              <a:rPr lang="sv-SE" sz="2800" dirty="0" err="1">
                <a:solidFill>
                  <a:prstClr val="white"/>
                </a:solidFill>
                <a:latin typeface="Montserrat Light"/>
              </a:rPr>
              <a:t>reurer</a:t>
            </a:r>
            <a:endParaRPr lang="sv-SE" sz="2800" dirty="0">
              <a:solidFill>
                <a:prstClr val="white"/>
              </a:solidFill>
              <a:latin typeface="Montserrat Light"/>
            </a:endParaRP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dirty="0">
                <a:solidFill>
                  <a:prstClr val="white"/>
                </a:solidFill>
                <a:latin typeface="Montserrat Light"/>
              </a:rPr>
              <a:t>Flytta bollen lite åt sidan innan skott kommer för att få målvakt i förflyttning</a:t>
            </a:r>
          </a:p>
        </p:txBody>
      </p:sp>
    </p:spTree>
    <p:extLst>
      <p:ext uri="{BB962C8B-B14F-4D97-AF65-F5344CB8AC3E}">
        <p14:creationId xmlns:p14="http://schemas.microsoft.com/office/powerpoint/2010/main" val="3739119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a:extLst>
              <a:ext uri="{FF2B5EF4-FFF2-40B4-BE49-F238E27FC236}">
                <a16:creationId xmlns:a16="http://schemas.microsoft.com/office/drawing/2014/main" id="{87CE734D-10A9-7D59-01B3-0199F8F3922B}"/>
              </a:ext>
            </a:extLst>
          </p:cNvPr>
          <p:cNvSpPr txBox="1"/>
          <p:nvPr/>
        </p:nvSpPr>
        <p:spPr>
          <a:xfrm>
            <a:off x="4347068" y="424652"/>
            <a:ext cx="15642187" cy="3123932"/>
          </a:xfrm>
          <a:prstGeom prst="rect">
            <a:avLst/>
          </a:prstGeom>
          <a:noFill/>
          <a:ln w="12700">
            <a:noFill/>
          </a:ln>
        </p:spPr>
        <p:txBody>
          <a:bodyPr wrap="square" rtlCol="0">
            <a:spAutoFit/>
          </a:bodyPr>
          <a:lstStyle/>
          <a:p>
            <a:pPr algn="ctr" fontAlgn="base"/>
            <a:r>
              <a:rPr lang="sv-SE" sz="8500">
                <a:solidFill>
                  <a:schemeClr val="bg1"/>
                </a:solidFill>
                <a:latin typeface="Mongoose Regular" panose="02000000000000000000" pitchFamily="2" charset="77"/>
              </a:rPr>
              <a:t>7. VINNA BOLL</a:t>
            </a:r>
          </a:p>
          <a:p>
            <a:pPr algn="ctr" fontAlgn="base"/>
            <a:endParaRPr lang="sv-SE" sz="4000" b="1">
              <a:solidFill>
                <a:schemeClr val="bg1"/>
              </a:solidFill>
              <a:latin typeface="Montserrat SemiBold" pitchFamily="2" charset="77"/>
            </a:endParaRPr>
          </a:p>
          <a:p>
            <a:pPr algn="ctr" fontAlgn="base"/>
            <a:r>
              <a:rPr lang="sv-SE" sz="3200" b="1">
                <a:solidFill>
                  <a:srgbClr val="F5EF88"/>
                </a:solidFill>
                <a:latin typeface="Montserrat SemiBold" pitchFamily="2" charset="77"/>
              </a:rPr>
              <a:t>Pressa/stoppa motståndare och vinna lösa bollar och äga yta.</a:t>
            </a:r>
            <a:br>
              <a:rPr lang="sv-SE" sz="4000" b="1">
                <a:solidFill>
                  <a:srgbClr val="F5EF88"/>
                </a:solidFill>
                <a:latin typeface="Montserrat SemiBold" pitchFamily="2" charset="77"/>
              </a:rPr>
            </a:br>
            <a:endParaRPr lang="sv-SE" sz="4000" b="1">
              <a:solidFill>
                <a:srgbClr val="F5EF88"/>
              </a:solidFill>
              <a:latin typeface="Montserrat SemiBold" pitchFamily="2" charset="77"/>
            </a:endParaRPr>
          </a:p>
        </p:txBody>
      </p:sp>
      <p:sp>
        <p:nvSpPr>
          <p:cNvPr id="17" name="textruta 16">
            <a:extLst>
              <a:ext uri="{FF2B5EF4-FFF2-40B4-BE49-F238E27FC236}">
                <a16:creationId xmlns:a16="http://schemas.microsoft.com/office/drawing/2014/main" id="{AC13B56D-DD64-A6BF-69F0-86C6B45109E5}"/>
              </a:ext>
            </a:extLst>
          </p:cNvPr>
          <p:cNvSpPr txBox="1"/>
          <p:nvPr/>
        </p:nvSpPr>
        <p:spPr>
          <a:xfrm>
            <a:off x="3657600" y="3044391"/>
            <a:ext cx="16418731" cy="584775"/>
          </a:xfrm>
          <a:prstGeom prst="rect">
            <a:avLst/>
          </a:prstGeom>
          <a:noFill/>
        </p:spPr>
        <p:txBody>
          <a:bodyPr wrap="square">
            <a:spAutoFit/>
          </a:bodyPr>
          <a:lstStyle/>
          <a:p>
            <a:pPr algn="ctr" fontAlgn="base"/>
            <a:r>
              <a:rPr lang="sv-SE" sz="3200">
                <a:solidFill>
                  <a:schemeClr val="bg1"/>
                </a:solidFill>
                <a:latin typeface="Montserrat Light" pitchFamily="2" charset="77"/>
              </a:rPr>
              <a:t>För att vinna boll krävs teknik, spelförståelse, fysik och mentala förmågor.</a:t>
            </a:r>
          </a:p>
        </p:txBody>
      </p:sp>
      <p:cxnSp>
        <p:nvCxnSpPr>
          <p:cNvPr id="19" name="Rak 18">
            <a:extLst>
              <a:ext uri="{FF2B5EF4-FFF2-40B4-BE49-F238E27FC236}">
                <a16:creationId xmlns:a16="http://schemas.microsoft.com/office/drawing/2014/main" id="{66CEEE74-6B5C-219E-ADF0-4FD46D2630A4}"/>
              </a:ext>
            </a:extLst>
          </p:cNvPr>
          <p:cNvCxnSpPr>
            <a:cxnSpLocks/>
          </p:cNvCxnSpPr>
          <p:nvPr/>
        </p:nvCxnSpPr>
        <p:spPr>
          <a:xfrm>
            <a:off x="12168161" y="6178436"/>
            <a:ext cx="0" cy="308519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709135E9-F416-8178-A42A-296D2356977E}"/>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A1EB8EFB-FC98-ED94-B9BA-969BD3FA6DF4}"/>
              </a:ext>
            </a:extLst>
          </p:cNvPr>
          <p:cNvCxnSpPr>
            <a:cxnSpLocks/>
          </p:cNvCxnSpPr>
          <p:nvPr/>
        </p:nvCxnSpPr>
        <p:spPr>
          <a:xfrm>
            <a:off x="-264695" y="3958314"/>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ktangel med rundade hörn 11">
            <a:extLst>
              <a:ext uri="{FF2B5EF4-FFF2-40B4-BE49-F238E27FC236}">
                <a16:creationId xmlns:a16="http://schemas.microsoft.com/office/drawing/2014/main" id="{D287C1BF-6AB3-C05C-3389-36474C728EDD}"/>
              </a:ext>
            </a:extLst>
          </p:cNvPr>
          <p:cNvSpPr/>
          <p:nvPr/>
        </p:nvSpPr>
        <p:spPr>
          <a:xfrm>
            <a:off x="3169920" y="6446416"/>
            <a:ext cx="8140183"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Färdigheter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dirty="0">
                <a:solidFill>
                  <a:schemeClr val="bg1"/>
                </a:solidFill>
                <a:latin typeface="Montserrat Light" panose="00000400000000000000" pitchFamily="2" charset="0"/>
              </a:rPr>
              <a:t>Snabba fötter  </a:t>
            </a:r>
            <a:r>
              <a:rPr lang="sv-SE" sz="2800" dirty="0">
                <a:solidFill>
                  <a:schemeClr val="bg1"/>
                </a:solidFill>
                <a:latin typeface="Montserrat Light" panose="00000400000000000000" pitchFamily="2" charset="0"/>
              </a:rPr>
              <a:t>för att kunna vara först på bollen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dirty="0">
                <a:solidFill>
                  <a:schemeClr val="bg1"/>
                </a:solidFill>
                <a:latin typeface="Montserrat Light" panose="00000400000000000000" pitchFamily="2" charset="0"/>
              </a:rPr>
              <a:t>Riktningsförändringar</a:t>
            </a:r>
            <a:r>
              <a:rPr lang="sv-SE" sz="2800" dirty="0">
                <a:solidFill>
                  <a:schemeClr val="bg1"/>
                </a:solidFill>
                <a:latin typeface="Montserrat Light" panose="00000400000000000000" pitchFamily="2" charset="0"/>
              </a:rPr>
              <a:t> för att kunna byta riktning snabbt</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dirty="0">
                <a:solidFill>
                  <a:schemeClr val="bg1"/>
                </a:solidFill>
                <a:latin typeface="Montserrat Light" panose="00000400000000000000" pitchFamily="2" charset="0"/>
              </a:rPr>
              <a:t>Tempoväxlingar</a:t>
            </a:r>
            <a:r>
              <a:rPr lang="sv-SE" sz="2800" dirty="0">
                <a:solidFill>
                  <a:schemeClr val="bg1"/>
                </a:solidFill>
                <a:latin typeface="Montserrat Light" panose="00000400000000000000" pitchFamily="2" charset="0"/>
              </a:rPr>
              <a:t> – bli snabb start och stopp för att vara följsam i försvaret och kunna vinna tillbaka bollen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dirty="0">
                <a:solidFill>
                  <a:schemeClr val="bg1"/>
                </a:solidFill>
                <a:latin typeface="Montserrat Light" panose="00000400000000000000" pitchFamily="2" charset="0"/>
              </a:rPr>
              <a:t>Balans och stabilitet </a:t>
            </a:r>
            <a:r>
              <a:rPr lang="sv-SE" sz="2800" dirty="0">
                <a:solidFill>
                  <a:schemeClr val="bg1"/>
                </a:solidFill>
                <a:latin typeface="Montserrat Light" panose="00000400000000000000" pitchFamily="2" charset="0"/>
              </a:rPr>
              <a:t>för att kunna stå stadigt i närkamper</a:t>
            </a:r>
          </a:p>
        </p:txBody>
      </p:sp>
      <p:sp>
        <p:nvSpPr>
          <p:cNvPr id="11" name="Rektangel med rundade hörn 11">
            <a:extLst>
              <a:ext uri="{FF2B5EF4-FFF2-40B4-BE49-F238E27FC236}">
                <a16:creationId xmlns:a16="http://schemas.microsoft.com/office/drawing/2014/main" id="{720D2610-EFE3-D684-DAFA-035146CBFA9A}"/>
              </a:ext>
            </a:extLst>
          </p:cNvPr>
          <p:cNvSpPr/>
          <p:nvPr/>
        </p:nvSpPr>
        <p:spPr>
          <a:xfrm>
            <a:off x="14341479" y="5557281"/>
            <a:ext cx="7328210" cy="3638942"/>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Beteenden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dirty="0">
                <a:solidFill>
                  <a:schemeClr val="bg1"/>
                </a:solidFill>
                <a:latin typeface="Montserrat Light" panose="00000400000000000000" pitchFamily="2" charset="0"/>
              </a:rPr>
              <a:t>Gå nära motståndaren och sätt fram klubban mot bollen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dirty="0">
                <a:solidFill>
                  <a:schemeClr val="bg1"/>
                </a:solidFill>
                <a:latin typeface="Montserrat Light" panose="00000400000000000000" pitchFamily="2" charset="0"/>
              </a:rPr>
              <a:t>Vara snabb och pressa när motståndaren får bollen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dirty="0">
                <a:solidFill>
                  <a:schemeClr val="bg1"/>
                </a:solidFill>
                <a:latin typeface="Montserrat Light" panose="00000400000000000000" pitchFamily="2" charset="0"/>
              </a:rPr>
              <a:t>Springa först till lösa bollar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dirty="0">
                <a:solidFill>
                  <a:schemeClr val="bg1"/>
                </a:solidFill>
                <a:latin typeface="Montserrat Light" panose="00000400000000000000" pitchFamily="2" charset="0"/>
              </a:rPr>
              <a:t>Styra motståndaren bort från målet</a:t>
            </a:r>
          </a:p>
        </p:txBody>
      </p:sp>
    </p:spTree>
    <p:extLst>
      <p:ext uri="{BB962C8B-B14F-4D97-AF65-F5344CB8AC3E}">
        <p14:creationId xmlns:p14="http://schemas.microsoft.com/office/powerpoint/2010/main" val="567468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131608F7-E985-7F08-12C8-E8A81C0A0CE3}"/>
              </a:ext>
            </a:extLst>
          </p:cNvPr>
          <p:cNvSpPr>
            <a:spLocks noGrp="1"/>
          </p:cNvSpPr>
          <p:nvPr>
            <p:ph type="title" idx="4294967295"/>
          </p:nvPr>
        </p:nvSpPr>
        <p:spPr>
          <a:xfrm>
            <a:off x="1677193" y="4695393"/>
            <a:ext cx="21029613" cy="2649538"/>
          </a:xfrm>
        </p:spPr>
        <p:txBody>
          <a:bodyPr>
            <a:normAutofit/>
          </a:bodyPr>
          <a:lstStyle/>
          <a:p>
            <a:pPr algn="ctr"/>
            <a:r>
              <a:rPr lang="sv-SE" sz="16000">
                <a:solidFill>
                  <a:srgbClr val="F5EF88"/>
                </a:solidFill>
                <a:latin typeface="Mongoose Regular" panose="02000000000000000000" pitchFamily="2" charset="77"/>
              </a:rPr>
              <a:t>MÅLVAKT</a:t>
            </a:r>
          </a:p>
        </p:txBody>
      </p:sp>
    </p:spTree>
    <p:extLst>
      <p:ext uri="{BB962C8B-B14F-4D97-AF65-F5344CB8AC3E}">
        <p14:creationId xmlns:p14="http://schemas.microsoft.com/office/powerpoint/2010/main" val="3625809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4C0B5-67AD-D599-E06A-0348B62E08B3}"/>
              </a:ext>
            </a:extLst>
          </p:cNvPr>
          <p:cNvSpPr>
            <a:spLocks noGrp="1"/>
          </p:cNvSpPr>
          <p:nvPr>
            <p:ph type="title"/>
          </p:nvPr>
        </p:nvSpPr>
        <p:spPr>
          <a:xfrm>
            <a:off x="1676291" y="501652"/>
            <a:ext cx="21029831" cy="2651125"/>
          </a:xfrm>
        </p:spPr>
        <p:txBody>
          <a:bodyPr>
            <a:normAutofit/>
          </a:bodyPr>
          <a:lstStyle/>
          <a:p>
            <a:r>
              <a:rPr lang="sv-SE" sz="9000">
                <a:solidFill>
                  <a:srgbClr val="F5EF88"/>
                </a:solidFill>
                <a:latin typeface="Mongoose Regular" panose="02000000000000000000" pitchFamily="2" charset="77"/>
              </a:rPr>
              <a:t>DEFINITIONER</a:t>
            </a:r>
          </a:p>
        </p:txBody>
      </p:sp>
      <p:graphicFrame>
        <p:nvGraphicFramePr>
          <p:cNvPr id="9" name="Tabell 9">
            <a:extLst>
              <a:ext uri="{FF2B5EF4-FFF2-40B4-BE49-F238E27FC236}">
                <a16:creationId xmlns:a16="http://schemas.microsoft.com/office/drawing/2014/main" id="{4E9F5B56-155F-492F-9E0A-24A8B8541187}"/>
              </a:ext>
            </a:extLst>
          </p:cNvPr>
          <p:cNvGraphicFramePr>
            <a:graphicFrameLocks noGrp="1"/>
          </p:cNvGraphicFramePr>
          <p:nvPr>
            <p:ph idx="4294967295"/>
            <p:extLst>
              <p:ext uri="{D42A27DB-BD31-4B8C-83A1-F6EECF244321}">
                <p14:modId xmlns:p14="http://schemas.microsoft.com/office/powerpoint/2010/main" val="1965315447"/>
              </p:ext>
            </p:extLst>
          </p:nvPr>
        </p:nvGraphicFramePr>
        <p:xfrm>
          <a:off x="1676400" y="2965453"/>
          <a:ext cx="21029612" cy="8171692"/>
        </p:xfrm>
        <a:graphic>
          <a:graphicData uri="http://schemas.openxmlformats.org/drawingml/2006/table">
            <a:tbl>
              <a:tblPr>
                <a:tableStyleId>{5C22544A-7EE6-4342-B048-85BDC9FD1C3A}</a:tableStyleId>
              </a:tblPr>
              <a:tblGrid>
                <a:gridCol w="5176254">
                  <a:extLst>
                    <a:ext uri="{9D8B030D-6E8A-4147-A177-3AD203B41FA5}">
                      <a16:colId xmlns:a16="http://schemas.microsoft.com/office/drawing/2014/main" val="1811704518"/>
                    </a:ext>
                  </a:extLst>
                </a:gridCol>
                <a:gridCol w="15853358">
                  <a:extLst>
                    <a:ext uri="{9D8B030D-6E8A-4147-A177-3AD203B41FA5}">
                      <a16:colId xmlns:a16="http://schemas.microsoft.com/office/drawing/2014/main" val="1738969559"/>
                    </a:ext>
                  </a:extLst>
                </a:gridCol>
              </a:tblGrid>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800" b="1" i="0">
                          <a:solidFill>
                            <a:schemeClr val="accent6">
                              <a:lumMod val="75000"/>
                            </a:schemeClr>
                          </a:solidFill>
                          <a:latin typeface="Montserrat Light"/>
                        </a:rPr>
                        <a:t>1. Bollhantering</a:t>
                      </a:r>
                    </a:p>
                  </a:txBody>
                  <a:tcPr marL="243824" marR="243824" marT="121912" marB="121912">
                    <a:lnL w="12700" cmpd="sng">
                      <a:noFill/>
                    </a:lnL>
                    <a:lnR w="12700" cmpd="sng">
                      <a:noFill/>
                    </a:lnR>
                    <a:lnT w="12700" cmpd="sng">
                      <a:noFill/>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800" b="1">
                          <a:solidFill>
                            <a:schemeClr val="accent6">
                              <a:lumMod val="75000"/>
                            </a:schemeClr>
                          </a:solidFill>
                          <a:latin typeface="Montserrat Light"/>
                        </a:rPr>
                        <a:t>Öga-hand-koordination samt bekvämlighet med boll.</a:t>
                      </a:r>
                    </a:p>
                  </a:txBody>
                  <a:tcPr marL="243824" marR="243824" marT="121912" marB="121912">
                    <a:lnL w="12700" cmpd="sng">
                      <a:noFill/>
                    </a:lnL>
                    <a:lnR w="12700" cmpd="sng">
                      <a:noFill/>
                    </a:lnR>
                    <a:lnT w="12700" cmpd="sng">
                      <a:noFill/>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extLst>
                  <a:ext uri="{0D108BD9-81ED-4DB2-BD59-A6C34878D82A}">
                    <a16:rowId xmlns:a16="http://schemas.microsoft.com/office/drawing/2014/main" val="2470181356"/>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8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8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420491"/>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8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8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469168"/>
                  </a:ext>
                </a:extLst>
              </a:tr>
              <a:tr h="1133987">
                <a:tc>
                  <a:txBody>
                    <a:bodyPr/>
                    <a:lstStyle/>
                    <a:p>
                      <a:pPr>
                        <a:lnSpc>
                          <a:spcPct val="150000"/>
                        </a:lnSpc>
                      </a:pPr>
                      <a:endParaRPr lang="sv-SE" sz="2800" b="0" i="0">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8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79598"/>
                  </a:ext>
                </a:extLst>
              </a:tr>
              <a:tr h="1010653">
                <a:tc>
                  <a:txBody>
                    <a:bodyPr/>
                    <a:lstStyle/>
                    <a:p>
                      <a:pPr>
                        <a:lnSpc>
                          <a:spcPct val="150000"/>
                        </a:lnSpc>
                      </a:pPr>
                      <a:endParaRPr lang="sv-SE" sz="2800" b="0" i="0">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8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256038"/>
                  </a:ext>
                </a:extLst>
              </a:tr>
              <a:tr h="1082842">
                <a:tc>
                  <a:txBody>
                    <a:bodyPr/>
                    <a:lstStyle/>
                    <a:p>
                      <a:pPr>
                        <a:lnSpc>
                          <a:spcPct val="150000"/>
                        </a:lnSpc>
                      </a:pPr>
                      <a:r>
                        <a:rPr lang="sv-SE" sz="2800" b="1" i="0">
                          <a:solidFill>
                            <a:schemeClr val="accent6">
                              <a:lumMod val="75000"/>
                            </a:schemeClr>
                          </a:solidFill>
                          <a:latin typeface="Montserrat Light"/>
                        </a:rPr>
                        <a:t>6. Utkast</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800" b="1">
                          <a:solidFill>
                            <a:schemeClr val="accent6">
                              <a:lumMod val="75000"/>
                            </a:schemeClr>
                          </a:solidFill>
                          <a:latin typeface="Montserrat Light"/>
                        </a:rPr>
                        <a:t>Med olika tekniker kunna sätta utespelare i bättre lägen än sig själv.</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8880397"/>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8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8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1071286"/>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8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8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7597578"/>
                  </a:ext>
                </a:extLst>
              </a:tr>
            </a:tbl>
          </a:graphicData>
        </a:graphic>
      </p:graphicFrame>
    </p:spTree>
    <p:extLst>
      <p:ext uri="{BB962C8B-B14F-4D97-AF65-F5344CB8AC3E}">
        <p14:creationId xmlns:p14="http://schemas.microsoft.com/office/powerpoint/2010/main" val="2335199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6848F472-9733-4224-BAC1-B6C226B509C8}"/>
              </a:ext>
            </a:extLst>
          </p:cNvPr>
          <p:cNvSpPr txBox="1"/>
          <p:nvPr/>
        </p:nvSpPr>
        <p:spPr>
          <a:xfrm>
            <a:off x="5329088" y="3035801"/>
            <a:ext cx="13590566" cy="584775"/>
          </a:xfrm>
          <a:prstGeom prst="rect">
            <a:avLst/>
          </a:prstGeom>
          <a:noFill/>
          <a:ln>
            <a:noFill/>
          </a:ln>
        </p:spPr>
        <p:txBody>
          <a:bodyPr wrap="square" rtlCol="0">
            <a:spAutoFit/>
          </a:bodyPr>
          <a:lstStyle/>
          <a:p>
            <a:pPr algn="ctr" fontAlgn="base"/>
            <a:r>
              <a:rPr lang="sv-SE" sz="3200">
                <a:solidFill>
                  <a:schemeClr val="bg1"/>
                </a:solidFill>
                <a:latin typeface="Montserrat Light" pitchFamily="2" charset="77"/>
              </a:rPr>
              <a:t>Öga-hand-koordination samt bekvämlighet med boll.</a:t>
            </a:r>
          </a:p>
        </p:txBody>
      </p:sp>
      <p:sp>
        <p:nvSpPr>
          <p:cNvPr id="11" name="Rektangel med rundade hörn 11">
            <a:extLst>
              <a:ext uri="{FF2B5EF4-FFF2-40B4-BE49-F238E27FC236}">
                <a16:creationId xmlns:a16="http://schemas.microsoft.com/office/drawing/2014/main" id="{742EF201-F4F5-4D35-A0DC-DE4C646D21A4}"/>
              </a:ext>
            </a:extLst>
          </p:cNvPr>
          <p:cNvSpPr/>
          <p:nvPr/>
        </p:nvSpPr>
        <p:spPr>
          <a:xfrm>
            <a:off x="3735101" y="530811"/>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8500">
                <a:latin typeface="Mongoose Regular" panose="02000000000000000000" pitchFamily="2" charset="77"/>
              </a:rPr>
              <a:t>1. BOLLHANTERING</a:t>
            </a:r>
          </a:p>
          <a:p>
            <a:pPr algn="ctr"/>
            <a:br>
              <a:rPr lang="sv-SE" sz="4000" b="1">
                <a:latin typeface="Montserrat SemiBold" pitchFamily="2" charset="77"/>
              </a:rPr>
            </a:br>
            <a:r>
              <a:rPr lang="sv-SE" sz="3200" b="1">
                <a:solidFill>
                  <a:srgbClr val="F5EF88"/>
                </a:solidFill>
                <a:latin typeface="Montserrat SemiBold" pitchFamily="2" charset="77"/>
              </a:rPr>
              <a:t>Skapa trygghet i olika moment utifrån bollens position och läge.</a:t>
            </a:r>
          </a:p>
        </p:txBody>
      </p:sp>
      <p:sp>
        <p:nvSpPr>
          <p:cNvPr id="20" name="Rektangel med rundade hörn 11">
            <a:extLst>
              <a:ext uri="{FF2B5EF4-FFF2-40B4-BE49-F238E27FC236}">
                <a16:creationId xmlns:a16="http://schemas.microsoft.com/office/drawing/2014/main" id="{D6961ABF-EC45-45CB-A767-046E2EE9928A}"/>
              </a:ext>
            </a:extLst>
          </p:cNvPr>
          <p:cNvSpPr/>
          <p:nvPr/>
        </p:nvSpPr>
        <p:spPr>
          <a:xfrm>
            <a:off x="12463750" y="8686746"/>
            <a:ext cx="6891047" cy="2898069"/>
          </a:xfrm>
          <a:prstGeom prst="roundRect">
            <a:avLst/>
          </a:prstGeom>
          <a:noFill/>
          <a:ln w="6350">
            <a:noFill/>
          </a:ln>
        </p:spPr>
        <p:style>
          <a:lnRef idx="1">
            <a:schemeClr val="dk1"/>
          </a:lnRef>
          <a:fillRef idx="2">
            <a:schemeClr val="dk1"/>
          </a:fillRef>
          <a:effectRef idx="1">
            <a:schemeClr val="dk1"/>
          </a:effectRef>
          <a:fontRef idx="minor">
            <a:schemeClr val="dk1"/>
          </a:fontRef>
        </p:style>
        <p:txBody>
          <a:bodyPr rtlCol="0" anchor="ctr"/>
          <a:lstStyle/>
          <a:p>
            <a:r>
              <a:rPr lang="sv-SE" sz="2800" b="1">
                <a:solidFill>
                  <a:srgbClr val="F5EF88"/>
                </a:solidFill>
                <a:latin typeface="Montserrat SemiBold" pitchFamily="2" charset="77"/>
              </a:rPr>
              <a:t>Mentalt</a:t>
            </a:r>
          </a:p>
          <a:p>
            <a:endParaRPr lang="sv-SE" sz="2800" b="1">
              <a:solidFill>
                <a:schemeClr val="bg1"/>
              </a:solidFill>
              <a:latin typeface="Montserrat SemiBold" pitchFamily="2" charset="77"/>
            </a:endParaRPr>
          </a:p>
          <a:p>
            <a:r>
              <a:rPr lang="sv-SE" sz="2800">
                <a:solidFill>
                  <a:schemeClr val="bg1"/>
                </a:solidFill>
                <a:latin typeface="Montserrat Light" pitchFamily="2" charset="77"/>
              </a:rPr>
              <a:t>Skapa sig en trygghet av bollhantering oavsett situation med utgångspunkterna avslut, retur och utkast. </a:t>
            </a:r>
          </a:p>
        </p:txBody>
      </p:sp>
      <p:sp>
        <p:nvSpPr>
          <p:cNvPr id="21" name="Rektangel med rundade hörn 11">
            <a:extLst>
              <a:ext uri="{FF2B5EF4-FFF2-40B4-BE49-F238E27FC236}">
                <a16:creationId xmlns:a16="http://schemas.microsoft.com/office/drawing/2014/main" id="{58F29507-7EB9-4A5A-86CD-E7D4AB47431B}"/>
              </a:ext>
            </a:extLst>
          </p:cNvPr>
          <p:cNvSpPr/>
          <p:nvPr/>
        </p:nvSpPr>
        <p:spPr>
          <a:xfrm>
            <a:off x="4558305" y="8858659"/>
            <a:ext cx="7407214"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lstStyle/>
          <a:p>
            <a:r>
              <a:rPr lang="sv-SE" sz="2800" b="1">
                <a:solidFill>
                  <a:srgbClr val="F5EF88"/>
                </a:solidFill>
                <a:latin typeface="Montserrat SemiBold" pitchFamily="2" charset="77"/>
              </a:rPr>
              <a:t>Spelförståelse</a:t>
            </a:r>
          </a:p>
          <a:p>
            <a:endParaRPr lang="sv-SE" sz="2800" b="1">
              <a:solidFill>
                <a:schemeClr val="bg1"/>
              </a:solidFill>
              <a:latin typeface="Montserrat SemiBold" pitchFamily="2" charset="77"/>
            </a:endParaRPr>
          </a:p>
          <a:p>
            <a:r>
              <a:rPr lang="sv-SE" sz="2800">
                <a:solidFill>
                  <a:schemeClr val="bg1"/>
                </a:solidFill>
                <a:latin typeface="Montserrat Light" pitchFamily="2" charset="77"/>
              </a:rPr>
              <a:t>Kunna samla information samtidigt som man hanterar bollen. Aktiv blick för att kunna värdera mellan att motståndaren kommer: </a:t>
            </a:r>
          </a:p>
          <a:p>
            <a:endParaRPr lang="sv-SE" sz="2800">
              <a:solidFill>
                <a:schemeClr val="bg1"/>
              </a:solidFill>
              <a:latin typeface="Montserrat Light" pitchFamily="2" charset="77"/>
            </a:endParaRPr>
          </a:p>
          <a:p>
            <a:r>
              <a:rPr lang="sv-SE" sz="2800">
                <a:solidFill>
                  <a:schemeClr val="bg1"/>
                </a:solidFill>
                <a:latin typeface="Montserrat Light" pitchFamily="2" charset="77"/>
              </a:rPr>
              <a:t>1. Avsluta - 2. Utmana - 3. Passa.</a:t>
            </a:r>
          </a:p>
        </p:txBody>
      </p:sp>
      <p:sp>
        <p:nvSpPr>
          <p:cNvPr id="22" name="Rektangel med rundade hörn 11">
            <a:extLst>
              <a:ext uri="{FF2B5EF4-FFF2-40B4-BE49-F238E27FC236}">
                <a16:creationId xmlns:a16="http://schemas.microsoft.com/office/drawing/2014/main" id="{B945D5AC-B8DB-4654-8DE6-4C17611BA9A2}"/>
              </a:ext>
            </a:extLst>
          </p:cNvPr>
          <p:cNvSpPr/>
          <p:nvPr/>
        </p:nvSpPr>
        <p:spPr>
          <a:xfrm>
            <a:off x="4572011" y="4783460"/>
            <a:ext cx="7407214"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sv-SE" sz="2800" b="1">
                <a:solidFill>
                  <a:srgbClr val="F5EF88"/>
                </a:solidFill>
                <a:latin typeface="Montserrat SemiBold" pitchFamily="2" charset="77"/>
              </a:rPr>
              <a:t>Tekniskt</a:t>
            </a:r>
          </a:p>
          <a:p>
            <a:endParaRPr lang="sv-SE" sz="2800" b="1">
              <a:solidFill>
                <a:schemeClr val="bg1"/>
              </a:solidFill>
              <a:latin typeface="Montserrat SemiBold" pitchFamily="2" charset="77"/>
            </a:endParaRPr>
          </a:p>
          <a:p>
            <a:r>
              <a:rPr lang="sv-SE" sz="2800">
                <a:solidFill>
                  <a:schemeClr val="bg1"/>
                </a:solidFill>
                <a:latin typeface="Montserrat Light" pitchFamily="2" charset="77"/>
              </a:rPr>
              <a:t>Kontrollera bollen vid olika typer av avslut emot och returtagningar. Motoriken öga-hand samt kroppshållning i förhållande till bollens position.  </a:t>
            </a:r>
          </a:p>
        </p:txBody>
      </p:sp>
      <p:sp>
        <p:nvSpPr>
          <p:cNvPr id="23" name="Rektangel med rundade hörn 11">
            <a:extLst>
              <a:ext uri="{FF2B5EF4-FFF2-40B4-BE49-F238E27FC236}">
                <a16:creationId xmlns:a16="http://schemas.microsoft.com/office/drawing/2014/main" id="{EA7317B2-2B8A-4443-9A29-5BF2E928C89D}"/>
              </a:ext>
            </a:extLst>
          </p:cNvPr>
          <p:cNvSpPr/>
          <p:nvPr/>
        </p:nvSpPr>
        <p:spPr>
          <a:xfrm>
            <a:off x="12463757" y="4779896"/>
            <a:ext cx="7346645" cy="2638944"/>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lstStyle/>
          <a:p>
            <a:r>
              <a:rPr lang="sv-SE" sz="2800" b="1">
                <a:solidFill>
                  <a:srgbClr val="F5EF88"/>
                </a:solidFill>
                <a:latin typeface="Montserrat SemiBold" pitchFamily="2" charset="77"/>
              </a:rPr>
              <a:t>Fysiskt</a:t>
            </a:r>
          </a:p>
          <a:p>
            <a:endParaRPr lang="sv-SE" sz="2800" b="1">
              <a:solidFill>
                <a:schemeClr val="bg1"/>
              </a:solidFill>
              <a:latin typeface="Montserrat SemiBold" pitchFamily="2" charset="77"/>
            </a:endParaRPr>
          </a:p>
          <a:p>
            <a:r>
              <a:rPr lang="sv-SE" sz="2800">
                <a:solidFill>
                  <a:schemeClr val="bg1"/>
                </a:solidFill>
                <a:latin typeface="Montserrat Light" pitchFamily="2" charset="77"/>
              </a:rPr>
              <a:t>Upprätthålla balans och kroppshållning även vid förflyttningar skapar enklare bollhantering. </a:t>
            </a:r>
          </a:p>
        </p:txBody>
      </p:sp>
      <p:cxnSp>
        <p:nvCxnSpPr>
          <p:cNvPr id="3" name="Rak 2">
            <a:extLst>
              <a:ext uri="{FF2B5EF4-FFF2-40B4-BE49-F238E27FC236}">
                <a16:creationId xmlns:a16="http://schemas.microsoft.com/office/drawing/2014/main" id="{63F0FF05-CB68-54F4-785B-675A11A9E1FB}"/>
              </a:ext>
            </a:extLst>
          </p:cNvPr>
          <p:cNvCxnSpPr>
            <a:cxnSpLocks/>
          </p:cNvCxnSpPr>
          <p:nvPr/>
        </p:nvCxnSpPr>
        <p:spPr>
          <a:xfrm>
            <a:off x="4927600" y="8305436"/>
            <a:ext cx="1442719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Rak 4">
            <a:extLst>
              <a:ext uri="{FF2B5EF4-FFF2-40B4-BE49-F238E27FC236}">
                <a16:creationId xmlns:a16="http://schemas.microsoft.com/office/drawing/2014/main" id="{FA78F05D-F724-E41B-E53E-75C73C1720F1}"/>
              </a:ext>
            </a:extLst>
          </p:cNvPr>
          <p:cNvCxnSpPr>
            <a:cxnSpLocks/>
          </p:cNvCxnSpPr>
          <p:nvPr/>
        </p:nvCxnSpPr>
        <p:spPr>
          <a:xfrm>
            <a:off x="12124371" y="4737454"/>
            <a:ext cx="0" cy="723818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8180E926-BD79-7A19-1218-B0924BCBF603}"/>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F6C5146-3B55-B633-B528-4949B42D7EED}"/>
              </a:ext>
            </a:extLst>
          </p:cNvPr>
          <p:cNvCxnSpPr>
            <a:cxnSpLocks/>
          </p:cNvCxnSpPr>
          <p:nvPr/>
        </p:nvCxnSpPr>
        <p:spPr>
          <a:xfrm>
            <a:off x="-264695" y="40912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091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med rundade hörn 11">
            <a:extLst>
              <a:ext uri="{FF2B5EF4-FFF2-40B4-BE49-F238E27FC236}">
                <a16:creationId xmlns:a16="http://schemas.microsoft.com/office/drawing/2014/main" id="{0171177D-ECED-78B2-67C8-D37569083E80}"/>
              </a:ext>
            </a:extLst>
          </p:cNvPr>
          <p:cNvSpPr/>
          <p:nvPr/>
        </p:nvSpPr>
        <p:spPr>
          <a:xfrm>
            <a:off x="1457405" y="8187434"/>
            <a:ext cx="10119768"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r>
              <a:rPr lang="sv-SE" sz="2800" b="1">
                <a:solidFill>
                  <a:srgbClr val="F5EF88"/>
                </a:solidFill>
                <a:latin typeface="Montserrat SemiBold"/>
              </a:rPr>
              <a:t>Spelförståelse</a:t>
            </a:r>
          </a:p>
          <a:p>
            <a:endParaRPr lang="sv-SE" sz="2800" b="1">
              <a:solidFill>
                <a:srgbClr val="F5EF88"/>
              </a:solidFill>
              <a:latin typeface="Montserrat SemiBold" pitchFamily="2" charset="77"/>
            </a:endParaRPr>
          </a:p>
          <a:p>
            <a:r>
              <a:rPr lang="sv-SE" sz="2800">
                <a:solidFill>
                  <a:schemeClr val="bg1"/>
                </a:solidFill>
                <a:latin typeface="Montserrat Light"/>
              </a:rPr>
              <a:t>Kasta på en öppen yta framåt. För att utveckla det mer kasta mot en löpande spelare som kommer i fart. Träna på hur olika utkast påverkar olika.</a:t>
            </a:r>
            <a:endParaRPr lang="sv-SE" sz="2800">
              <a:solidFill>
                <a:schemeClr val="bg1"/>
              </a:solidFill>
              <a:latin typeface="Montserrat Light" pitchFamily="2" charset="77"/>
            </a:endParaRPr>
          </a:p>
        </p:txBody>
      </p:sp>
      <p:sp>
        <p:nvSpPr>
          <p:cNvPr id="5" name="Rektangel med rundade hörn 11">
            <a:extLst>
              <a:ext uri="{FF2B5EF4-FFF2-40B4-BE49-F238E27FC236}">
                <a16:creationId xmlns:a16="http://schemas.microsoft.com/office/drawing/2014/main" id="{5D1D88A5-CC57-EEAE-F9CB-BBE5A04382EE}"/>
              </a:ext>
            </a:extLst>
          </p:cNvPr>
          <p:cNvSpPr/>
          <p:nvPr/>
        </p:nvSpPr>
        <p:spPr>
          <a:xfrm>
            <a:off x="1467722" y="4352606"/>
            <a:ext cx="10109451"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r>
              <a:rPr lang="sv-SE" sz="2800" b="1">
                <a:solidFill>
                  <a:srgbClr val="F5EF88"/>
                </a:solidFill>
                <a:latin typeface="Montserrat SemiBold"/>
              </a:rPr>
              <a:t>Tekniskt</a:t>
            </a:r>
          </a:p>
          <a:p>
            <a:endParaRPr lang="sv-SE" sz="2800" b="1">
              <a:solidFill>
                <a:schemeClr val="bg1"/>
              </a:solidFill>
              <a:latin typeface="Montserrat SemiBold" pitchFamily="2" charset="77"/>
            </a:endParaRPr>
          </a:p>
          <a:p>
            <a:r>
              <a:rPr lang="sv-SE" sz="2800">
                <a:solidFill>
                  <a:schemeClr val="bg1"/>
                </a:solidFill>
                <a:latin typeface="Montserrat Light"/>
              </a:rPr>
              <a:t>Trefingersregel för långa offensiva utkast (tumme, pek och långfinger). Släppa bollen vid huvudhöjd. Höften måste följa med i vridningen. Olika utkast påverkar spelet och mottagningarna hos medspelare.</a:t>
            </a:r>
            <a:endParaRPr lang="sv-SE" sz="2800">
              <a:solidFill>
                <a:schemeClr val="bg1"/>
              </a:solidFill>
              <a:latin typeface="Montserrat Light" pitchFamily="2" charset="77"/>
            </a:endParaRPr>
          </a:p>
        </p:txBody>
      </p:sp>
      <p:sp>
        <p:nvSpPr>
          <p:cNvPr id="6" name="Rektangel med rundade hörn 5">
            <a:extLst>
              <a:ext uri="{FF2B5EF4-FFF2-40B4-BE49-F238E27FC236}">
                <a16:creationId xmlns:a16="http://schemas.microsoft.com/office/drawing/2014/main" id="{C61EF0F2-5A85-A5F9-E4EB-6237D724A0FE}"/>
              </a:ext>
            </a:extLst>
          </p:cNvPr>
          <p:cNvSpPr/>
          <p:nvPr/>
        </p:nvSpPr>
        <p:spPr>
          <a:xfrm>
            <a:off x="12909753" y="4430417"/>
            <a:ext cx="9481348"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sv-SE" sz="2800" b="1">
                <a:solidFill>
                  <a:srgbClr val="F5EF88"/>
                </a:solidFill>
                <a:latin typeface="Montserrat SemiBold" pitchFamily="2" charset="77"/>
              </a:rPr>
              <a:t>Fysiskt</a:t>
            </a:r>
          </a:p>
          <a:p>
            <a:endParaRPr lang="sv-SE" sz="2800">
              <a:solidFill>
                <a:schemeClr val="bg1"/>
              </a:solidFill>
              <a:latin typeface="Montserrat Light" pitchFamily="2" charset="77"/>
            </a:endParaRPr>
          </a:p>
          <a:p>
            <a:r>
              <a:rPr lang="sv-SE" sz="2800">
                <a:solidFill>
                  <a:schemeClr val="bg1"/>
                </a:solidFill>
                <a:latin typeface="Montserrat Light" pitchFamily="2" charset="77"/>
              </a:rPr>
              <a:t>Ställ dig alltid upp vid utkast. Det krävs snabbhet och kroppskontroll för att genomföra momentet.  </a:t>
            </a:r>
          </a:p>
        </p:txBody>
      </p:sp>
      <p:sp>
        <p:nvSpPr>
          <p:cNvPr id="7" name="Rektangel med rundade hörn 11">
            <a:extLst>
              <a:ext uri="{FF2B5EF4-FFF2-40B4-BE49-F238E27FC236}">
                <a16:creationId xmlns:a16="http://schemas.microsoft.com/office/drawing/2014/main" id="{6F96B4E9-3CEB-60E1-FAF2-CEA68DF0FE1D}"/>
              </a:ext>
            </a:extLst>
          </p:cNvPr>
          <p:cNvSpPr/>
          <p:nvPr/>
        </p:nvSpPr>
        <p:spPr>
          <a:xfrm>
            <a:off x="12931236" y="8187434"/>
            <a:ext cx="8943672"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sv-SE" sz="2800" b="1">
                <a:solidFill>
                  <a:srgbClr val="F5EF88"/>
                </a:solidFill>
                <a:latin typeface="Montserrat SemiBold" pitchFamily="2" charset="77"/>
              </a:rPr>
              <a:t>Mentalt</a:t>
            </a:r>
          </a:p>
          <a:p>
            <a:endParaRPr lang="sv-SE" sz="2800">
              <a:solidFill>
                <a:schemeClr val="bg1"/>
              </a:solidFill>
              <a:latin typeface="Montserrat Light" pitchFamily="2" charset="77"/>
            </a:endParaRPr>
          </a:p>
          <a:p>
            <a:r>
              <a:rPr lang="sv-SE" sz="2800">
                <a:solidFill>
                  <a:schemeClr val="bg1"/>
                </a:solidFill>
                <a:latin typeface="Montserrat Light" pitchFamily="2" charset="77"/>
              </a:rPr>
              <a:t>Att ha ett offensivt tänk genom att starta spelet snabbt påverkar nästa fas av spelet. Målvakten behöver utveckla ett mod och kasta mer riskfyllda utkast för egen vinnings skull. </a:t>
            </a:r>
          </a:p>
        </p:txBody>
      </p:sp>
      <p:sp>
        <p:nvSpPr>
          <p:cNvPr id="8" name="Rektangel med rundade hörn 11">
            <a:extLst>
              <a:ext uri="{FF2B5EF4-FFF2-40B4-BE49-F238E27FC236}">
                <a16:creationId xmlns:a16="http://schemas.microsoft.com/office/drawing/2014/main" id="{D0C9D6FD-F00E-0663-8DEE-DDE71BC12F5D}"/>
              </a:ext>
            </a:extLst>
          </p:cNvPr>
          <p:cNvSpPr/>
          <p:nvPr/>
        </p:nvSpPr>
        <p:spPr>
          <a:xfrm>
            <a:off x="9827193" y="6197171"/>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701" b="1">
                <a:solidFill>
                  <a:schemeClr val="bg1"/>
                </a:solidFill>
                <a:latin typeface="Montserrat SemiBold" pitchFamily="2" charset="77"/>
              </a:rPr>
              <a:t>UTKAST</a:t>
            </a:r>
          </a:p>
        </p:txBody>
      </p:sp>
      <p:sp>
        <p:nvSpPr>
          <p:cNvPr id="16" name="textruta 15">
            <a:extLst>
              <a:ext uri="{FF2B5EF4-FFF2-40B4-BE49-F238E27FC236}">
                <a16:creationId xmlns:a16="http://schemas.microsoft.com/office/drawing/2014/main" id="{87CE734D-10A9-7D59-01B3-0199F8F3922B}"/>
              </a:ext>
            </a:extLst>
          </p:cNvPr>
          <p:cNvSpPr txBox="1"/>
          <p:nvPr/>
        </p:nvSpPr>
        <p:spPr>
          <a:xfrm>
            <a:off x="4347068" y="424652"/>
            <a:ext cx="15642187" cy="2508379"/>
          </a:xfrm>
          <a:prstGeom prst="rect">
            <a:avLst/>
          </a:prstGeom>
          <a:noFill/>
          <a:ln w="12700">
            <a:noFill/>
          </a:ln>
        </p:spPr>
        <p:txBody>
          <a:bodyPr wrap="square" rtlCol="0">
            <a:spAutoFit/>
          </a:bodyPr>
          <a:lstStyle/>
          <a:p>
            <a:pPr algn="ctr" fontAlgn="base"/>
            <a:r>
              <a:rPr lang="sv-SE" sz="8500">
                <a:solidFill>
                  <a:schemeClr val="bg1"/>
                </a:solidFill>
                <a:latin typeface="Mongoose Regular" panose="02000000000000000000" pitchFamily="2" charset="77"/>
              </a:rPr>
              <a:t>6. UTKAST</a:t>
            </a:r>
          </a:p>
          <a:p>
            <a:pPr algn="ctr" fontAlgn="base"/>
            <a:endParaRPr lang="sv-SE" sz="4000" b="1">
              <a:solidFill>
                <a:schemeClr val="bg1"/>
              </a:solidFill>
              <a:latin typeface="Montserrat SemiBold" pitchFamily="2" charset="77"/>
            </a:endParaRPr>
          </a:p>
          <a:p>
            <a:pPr algn="ctr" fontAlgn="base"/>
            <a:r>
              <a:rPr lang="sv-SE" sz="3200" b="1">
                <a:solidFill>
                  <a:srgbClr val="F5EF88"/>
                </a:solidFill>
                <a:latin typeface="Montserrat SemiBold" pitchFamily="2" charset="77"/>
              </a:rPr>
              <a:t>Målvaktens första agerande ska vara att hitta en offensiv lösning</a:t>
            </a:r>
            <a:endParaRPr lang="sv-SE" sz="4000" b="1">
              <a:solidFill>
                <a:srgbClr val="F5EF88"/>
              </a:solidFill>
              <a:latin typeface="Montserrat SemiBold" pitchFamily="2" charset="77"/>
            </a:endParaRPr>
          </a:p>
        </p:txBody>
      </p:sp>
      <p:sp>
        <p:nvSpPr>
          <p:cNvPr id="17" name="textruta 16">
            <a:extLst>
              <a:ext uri="{FF2B5EF4-FFF2-40B4-BE49-F238E27FC236}">
                <a16:creationId xmlns:a16="http://schemas.microsoft.com/office/drawing/2014/main" id="{AC13B56D-DD64-A6BF-69F0-86C6B45109E5}"/>
              </a:ext>
            </a:extLst>
          </p:cNvPr>
          <p:cNvSpPr txBox="1"/>
          <p:nvPr/>
        </p:nvSpPr>
        <p:spPr>
          <a:xfrm>
            <a:off x="4150096" y="3024928"/>
            <a:ext cx="16226182" cy="584775"/>
          </a:xfrm>
          <a:prstGeom prst="rect">
            <a:avLst/>
          </a:prstGeom>
          <a:noFill/>
        </p:spPr>
        <p:txBody>
          <a:bodyPr wrap="square">
            <a:spAutoFit/>
          </a:bodyPr>
          <a:lstStyle/>
          <a:p>
            <a:pPr algn="ctr" fontAlgn="base"/>
            <a:r>
              <a:rPr lang="sv-SE" sz="3200">
                <a:solidFill>
                  <a:schemeClr val="bg1"/>
                </a:solidFill>
                <a:latin typeface="Montserrat Light" pitchFamily="2" charset="77"/>
              </a:rPr>
              <a:t>Ett utkast krävs teknik, spelförståelse, fysik och mentala förmågor.</a:t>
            </a:r>
          </a:p>
        </p:txBody>
      </p:sp>
      <p:cxnSp>
        <p:nvCxnSpPr>
          <p:cNvPr id="18" name="Rak 17">
            <a:extLst>
              <a:ext uri="{FF2B5EF4-FFF2-40B4-BE49-F238E27FC236}">
                <a16:creationId xmlns:a16="http://schemas.microsoft.com/office/drawing/2014/main" id="{3B95D73C-0EF8-82B8-F4CC-7D65758D5403}"/>
              </a:ext>
            </a:extLst>
          </p:cNvPr>
          <p:cNvCxnSpPr>
            <a:cxnSpLocks/>
          </p:cNvCxnSpPr>
          <p:nvPr/>
        </p:nvCxnSpPr>
        <p:spPr>
          <a:xfrm>
            <a:off x="1727200" y="7605596"/>
            <a:ext cx="908368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66CEEE74-6B5C-219E-ADF0-4FD46D2630A4}"/>
              </a:ext>
            </a:extLst>
          </p:cNvPr>
          <p:cNvCxnSpPr>
            <a:cxnSpLocks/>
          </p:cNvCxnSpPr>
          <p:nvPr/>
        </p:nvCxnSpPr>
        <p:spPr>
          <a:xfrm flipH="1">
            <a:off x="12106318" y="4359319"/>
            <a:ext cx="22661" cy="26754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6262B41D-FEE4-C751-9C46-3C03315551D6}"/>
              </a:ext>
            </a:extLst>
          </p:cNvPr>
          <p:cNvCxnSpPr>
            <a:cxnSpLocks/>
          </p:cNvCxnSpPr>
          <p:nvPr/>
        </p:nvCxnSpPr>
        <p:spPr>
          <a:xfrm>
            <a:off x="13451305" y="7605596"/>
            <a:ext cx="80370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89895643-22AC-AA11-BE87-B0C9B06F2A3B}"/>
              </a:ext>
            </a:extLst>
          </p:cNvPr>
          <p:cNvCxnSpPr>
            <a:cxnSpLocks/>
          </p:cNvCxnSpPr>
          <p:nvPr/>
        </p:nvCxnSpPr>
        <p:spPr>
          <a:xfrm>
            <a:off x="12130381" y="8033717"/>
            <a:ext cx="0" cy="3164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709135E9-F416-8178-A42A-296D2356977E}"/>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A1EB8EFB-FC98-ED94-B9BA-969BD3FA6DF4}"/>
              </a:ext>
            </a:extLst>
          </p:cNvPr>
          <p:cNvCxnSpPr>
            <a:cxnSpLocks/>
          </p:cNvCxnSpPr>
          <p:nvPr/>
        </p:nvCxnSpPr>
        <p:spPr>
          <a:xfrm>
            <a:off x="-264695" y="3830104"/>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857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75606" y="4694238"/>
            <a:ext cx="21029613" cy="2651125"/>
          </a:xfrm>
        </p:spPr>
        <p:txBody>
          <a:bodyPr>
            <a:normAutofit/>
          </a:bodyPr>
          <a:lstStyle/>
          <a:p>
            <a:pPr algn="ctr"/>
            <a:r>
              <a:rPr lang="sv-SE" sz="15999">
                <a:solidFill>
                  <a:srgbClr val="F5EF88"/>
                </a:solidFill>
                <a:latin typeface="Mongoose Regular" panose="02000000000000000000" pitchFamily="2" charset="77"/>
              </a:rPr>
              <a:t>LAGET</a:t>
            </a:r>
          </a:p>
        </p:txBody>
      </p:sp>
    </p:spTree>
    <p:extLst>
      <p:ext uri="{BB962C8B-B14F-4D97-AF65-F5344CB8AC3E}">
        <p14:creationId xmlns:p14="http://schemas.microsoft.com/office/powerpoint/2010/main" val="79293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527F9A-BC16-5EF0-2412-C61D57B93714}"/>
              </a:ext>
            </a:extLst>
          </p:cNvPr>
          <p:cNvSpPr>
            <a:spLocks noGrp="1"/>
          </p:cNvSpPr>
          <p:nvPr>
            <p:ph type="title"/>
          </p:nvPr>
        </p:nvSpPr>
        <p:spPr>
          <a:xfrm>
            <a:off x="1694506" y="438353"/>
            <a:ext cx="21029831" cy="2042115"/>
          </a:xfrm>
        </p:spPr>
        <p:txBody>
          <a:bodyPr>
            <a:normAutofit/>
          </a:bodyPr>
          <a:lstStyle/>
          <a:p>
            <a:r>
              <a:rPr lang="sv-SE" sz="9000">
                <a:solidFill>
                  <a:srgbClr val="F5EF88"/>
                </a:solidFill>
                <a:latin typeface="Mongoose Regular" panose="02000000000000000000" pitchFamily="2" charset="77"/>
              </a:rPr>
              <a:t>INNEHÅLLSFÖRTECKNING- </a:t>
            </a:r>
            <a:r>
              <a:rPr lang="sv-SE" sz="9000">
                <a:solidFill>
                  <a:schemeClr val="bg1"/>
                </a:solidFill>
                <a:latin typeface="Mongoose Regular" panose="02000000000000000000" pitchFamily="2" charset="77"/>
              </a:rPr>
              <a:t>Grön nivå (6-9 år)</a:t>
            </a:r>
          </a:p>
        </p:txBody>
      </p:sp>
      <p:sp>
        <p:nvSpPr>
          <p:cNvPr id="6" name="textruta 5">
            <a:extLst>
              <a:ext uri="{FF2B5EF4-FFF2-40B4-BE49-F238E27FC236}">
                <a16:creationId xmlns:a16="http://schemas.microsoft.com/office/drawing/2014/main" id="{BD408D44-11F4-A4E3-3985-C52E240BD159}"/>
              </a:ext>
            </a:extLst>
          </p:cNvPr>
          <p:cNvSpPr txBox="1"/>
          <p:nvPr/>
        </p:nvSpPr>
        <p:spPr>
          <a:xfrm>
            <a:off x="12435883" y="2888711"/>
            <a:ext cx="3684460" cy="6990825"/>
          </a:xfrm>
          <a:prstGeom prst="rect">
            <a:avLst/>
          </a:prstGeom>
          <a:noFill/>
        </p:spPr>
        <p:txBody>
          <a:bodyPr wrap="square">
            <a:spAutoFit/>
          </a:bodyPr>
          <a:lstStyle/>
          <a:p>
            <a:pPr fontAlgn="base">
              <a:lnSpc>
                <a:spcPct val="150000"/>
              </a:lnSpc>
            </a:pPr>
            <a:r>
              <a:rPr lang="sv-SE" sz="2200" b="1">
                <a:solidFill>
                  <a:schemeClr val="bg1"/>
                </a:solidFill>
                <a:latin typeface="Montserrat SemiBold" pitchFamily="2" charset="77"/>
              </a:rPr>
              <a:t>Fokusområden/</a:t>
            </a:r>
            <a:br>
              <a:rPr lang="sv-SE" sz="2200" b="1">
                <a:solidFill>
                  <a:schemeClr val="bg1"/>
                </a:solidFill>
                <a:latin typeface="Montserrat SemiBold" pitchFamily="2" charset="77"/>
              </a:rPr>
            </a:br>
            <a:r>
              <a:rPr lang="sv-SE" sz="2200" b="1">
                <a:solidFill>
                  <a:schemeClr val="bg1"/>
                </a:solidFill>
                <a:latin typeface="Montserrat SemiBold" pitchFamily="2" charset="77"/>
              </a:rPr>
              <a:t>färdigheter grön nivå</a:t>
            </a:r>
            <a:br>
              <a:rPr lang="sv-SE" sz="2200" b="1">
                <a:solidFill>
                  <a:schemeClr val="bg1"/>
                </a:solidFill>
                <a:latin typeface="Montserrat SemiBold" pitchFamily="2" charset="77"/>
              </a:rPr>
            </a:br>
            <a:br>
              <a:rPr lang="sv-SE" sz="2200" b="1">
                <a:solidFill>
                  <a:schemeClr val="bg1"/>
                </a:solidFill>
                <a:latin typeface="Montserrat SemiBold" pitchFamily="2" charset="77"/>
              </a:rPr>
            </a:br>
            <a:r>
              <a:rPr lang="sv-SE" sz="2200" i="1">
                <a:solidFill>
                  <a:schemeClr val="bg1"/>
                </a:solidFill>
                <a:latin typeface="Montserrat Light" panose="00000400000000000000" pitchFamily="2" charset="0"/>
              </a:rPr>
              <a:t>Fokusområden &amp; färdigheter</a:t>
            </a:r>
            <a:br>
              <a:rPr lang="sv-SE" sz="1600" i="1">
                <a:solidFill>
                  <a:schemeClr val="bg1"/>
                </a:solidFill>
                <a:latin typeface="Montserrat Light" pitchFamily="2" charset="77"/>
              </a:rPr>
            </a:br>
            <a:endParaRPr lang="sv-SE" sz="1600" i="1">
              <a:solidFill>
                <a:schemeClr val="bg1"/>
              </a:solidFill>
              <a:latin typeface="Montserrat Light" pitchFamily="2" charset="77"/>
            </a:endParaRPr>
          </a:p>
          <a:p>
            <a:pPr fontAlgn="base"/>
            <a:r>
              <a:rPr lang="sv-SE" sz="2200" i="1">
                <a:solidFill>
                  <a:schemeClr val="bg1"/>
                </a:solidFill>
                <a:latin typeface="Montserrat Light" pitchFamily="2" charset="77"/>
              </a:rPr>
              <a:t>Utespelare</a:t>
            </a:r>
            <a:br>
              <a:rPr lang="sv-SE" sz="1600" i="1">
                <a:solidFill>
                  <a:schemeClr val="bg1"/>
                </a:solidFill>
                <a:latin typeface="Montserrat Light" pitchFamily="2" charset="77"/>
              </a:rPr>
            </a:br>
            <a:endParaRPr lang="sv-SE" sz="1600">
              <a:solidFill>
                <a:schemeClr val="bg1"/>
              </a:solidFill>
              <a:latin typeface="Montserrat Light" pitchFamily="2" charset="77"/>
            </a:endParaRPr>
          </a:p>
          <a:p>
            <a:pPr fontAlgn="base"/>
            <a:r>
              <a:rPr lang="sv-SE" sz="2200" i="1">
                <a:solidFill>
                  <a:schemeClr val="bg1"/>
                </a:solidFill>
                <a:latin typeface="Montserrat Light" pitchFamily="2" charset="77"/>
              </a:rPr>
              <a:t>Målvakt</a:t>
            </a:r>
            <a:br>
              <a:rPr lang="sv-SE" sz="1600" i="1">
                <a:solidFill>
                  <a:schemeClr val="bg1"/>
                </a:solidFill>
                <a:latin typeface="Montserrat Light" pitchFamily="2" charset="77"/>
              </a:rPr>
            </a:br>
            <a:endParaRPr lang="sv-SE" sz="1600">
              <a:solidFill>
                <a:schemeClr val="bg1"/>
              </a:solidFill>
              <a:latin typeface="Montserrat Light" pitchFamily="2" charset="77"/>
            </a:endParaRPr>
          </a:p>
          <a:p>
            <a:pPr fontAlgn="base"/>
            <a:r>
              <a:rPr lang="sv-SE" sz="2200" i="1">
                <a:solidFill>
                  <a:schemeClr val="bg1"/>
                </a:solidFill>
                <a:latin typeface="Montserrat Light" pitchFamily="2" charset="77"/>
              </a:rPr>
              <a:t>Laget</a:t>
            </a:r>
            <a:endParaRPr lang="sv-SE" sz="2200" b="1">
              <a:solidFill>
                <a:schemeClr val="bg1"/>
              </a:solidFill>
              <a:latin typeface="Montserrat SemiBold" pitchFamily="2" charset="77"/>
            </a:endParaRPr>
          </a:p>
          <a:p>
            <a:pPr fontAlgn="base">
              <a:lnSpc>
                <a:spcPct val="150000"/>
              </a:lnSpc>
            </a:pPr>
            <a:endParaRPr lang="sv-SE" sz="2200" b="1">
              <a:solidFill>
                <a:schemeClr val="bg1"/>
              </a:solidFill>
              <a:latin typeface="Montserrat SemiBold" pitchFamily="2" charset="77"/>
            </a:endParaRPr>
          </a:p>
          <a:p>
            <a:pPr fontAlgn="base">
              <a:lnSpc>
                <a:spcPct val="150000"/>
              </a:lnSpc>
            </a:pPr>
            <a:endParaRPr lang="sv-SE" sz="2200" b="1">
              <a:solidFill>
                <a:schemeClr val="bg1"/>
              </a:solidFill>
              <a:latin typeface="Montserrat SemiBold" pitchFamily="2" charset="77"/>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p:txBody>
      </p:sp>
      <p:cxnSp>
        <p:nvCxnSpPr>
          <p:cNvPr id="3" name="Rak 2">
            <a:extLst>
              <a:ext uri="{FF2B5EF4-FFF2-40B4-BE49-F238E27FC236}">
                <a16:creationId xmlns:a16="http://schemas.microsoft.com/office/drawing/2014/main" id="{73F482EC-06C9-BA3A-BF0B-8F093F02A62A}"/>
              </a:ext>
            </a:extLst>
          </p:cNvPr>
          <p:cNvCxnSpPr>
            <a:cxnSpLocks/>
          </p:cNvCxnSpPr>
          <p:nvPr/>
        </p:nvCxnSpPr>
        <p:spPr>
          <a:xfrm>
            <a:off x="7988033" y="2888711"/>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Rak 4">
            <a:extLst>
              <a:ext uri="{FF2B5EF4-FFF2-40B4-BE49-F238E27FC236}">
                <a16:creationId xmlns:a16="http://schemas.microsoft.com/office/drawing/2014/main" id="{105DE591-9641-2D32-63E6-9C126141B554}"/>
              </a:ext>
            </a:extLst>
          </p:cNvPr>
          <p:cNvCxnSpPr>
            <a:cxnSpLocks/>
          </p:cNvCxnSpPr>
          <p:nvPr/>
        </p:nvCxnSpPr>
        <p:spPr>
          <a:xfrm>
            <a:off x="16198816" y="2867758"/>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26F49365-DDF5-1DBC-55F1-DB3823369908}"/>
              </a:ext>
            </a:extLst>
          </p:cNvPr>
          <p:cNvSpPr txBox="1"/>
          <p:nvPr/>
        </p:nvSpPr>
        <p:spPr>
          <a:xfrm>
            <a:off x="16402000" y="2888711"/>
            <a:ext cx="3672976" cy="4308872"/>
          </a:xfrm>
          <a:prstGeom prst="rect">
            <a:avLst/>
          </a:prstGeom>
          <a:noFill/>
        </p:spPr>
        <p:txBody>
          <a:bodyPr wrap="square">
            <a:spAutoFit/>
          </a:bodyPr>
          <a:lstStyle/>
          <a:p>
            <a:pPr fontAlgn="base">
              <a:lnSpc>
                <a:spcPct val="150000"/>
              </a:lnSpc>
            </a:pPr>
            <a:r>
              <a:rPr lang="sv-SE" sz="2200" b="1">
                <a:solidFill>
                  <a:schemeClr val="bg1"/>
                </a:solidFill>
                <a:latin typeface="Montserrat SemiBold" pitchFamily="2" charset="77"/>
              </a:rPr>
              <a:t>Verksamhetsplanering och utvärdering</a:t>
            </a:r>
          </a:p>
          <a:p>
            <a:pPr fontAlgn="base"/>
            <a:br>
              <a:rPr lang="sv-SE" sz="2200">
                <a:solidFill>
                  <a:schemeClr val="bg1"/>
                </a:solidFill>
                <a:latin typeface="Montserrat Light" pitchFamily="2" charset="77"/>
              </a:rPr>
            </a:br>
            <a:r>
              <a:rPr lang="sv-SE" sz="2200" i="1">
                <a:solidFill>
                  <a:schemeClr val="bg1"/>
                </a:solidFill>
                <a:latin typeface="Montserrat Light" pitchFamily="2" charset="77"/>
              </a:rPr>
              <a:t>Utvärdering av verksamheten</a:t>
            </a:r>
            <a:br>
              <a:rPr lang="sv-SE" sz="1600" i="1">
                <a:solidFill>
                  <a:srgbClr val="F5EF88"/>
                </a:solidFill>
                <a:latin typeface="Montserrat Light" pitchFamily="2" charset="77"/>
              </a:rPr>
            </a:br>
            <a:endParaRPr lang="sv-SE" sz="1600" i="1">
              <a:solidFill>
                <a:srgbClr val="F5EF88"/>
              </a:solidFill>
              <a:latin typeface="Montserrat Light" pitchFamily="2" charset="77"/>
            </a:endParaRPr>
          </a:p>
          <a:p>
            <a:pPr fontAlgn="base"/>
            <a:r>
              <a:rPr lang="sv-SE" sz="2200" i="1">
                <a:solidFill>
                  <a:schemeClr val="bg1"/>
                </a:solidFill>
                <a:latin typeface="Montserrat Light" pitchFamily="2" charset="77"/>
              </a:rPr>
              <a:t>Exempel på tidslinje i förening</a:t>
            </a:r>
            <a:br>
              <a:rPr lang="sv-SE" sz="1600">
                <a:solidFill>
                  <a:srgbClr val="F5EF88"/>
                </a:solidFill>
                <a:latin typeface="Montserrat Light" pitchFamily="2" charset="77"/>
              </a:rPr>
            </a:br>
            <a:br>
              <a:rPr lang="sv-SE" sz="1600">
                <a:solidFill>
                  <a:srgbClr val="F5EF88"/>
                </a:solidFill>
                <a:latin typeface="Montserrat Light" pitchFamily="2" charset="77"/>
              </a:rPr>
            </a:br>
            <a:r>
              <a:rPr kumimoji="0" lang="sv-SE" sz="2200" b="0" i="1" u="none" strike="noStrike" kern="1200" cap="none" spc="0" normalizeH="0" baseline="0" noProof="0">
                <a:ln>
                  <a:noFill/>
                </a:ln>
                <a:solidFill>
                  <a:prstClr val="white"/>
                </a:solidFill>
                <a:effectLst/>
                <a:uLnTx/>
                <a:uFillTx/>
                <a:latin typeface="Montserrat Light" pitchFamily="2" charset="77"/>
                <a:ea typeface="+mn-ea"/>
                <a:cs typeface="+mn-cs"/>
              </a:rPr>
              <a:t>Exempel på säsongsplanering för ledare</a:t>
            </a:r>
            <a:endParaRPr lang="sv-SE" sz="1600">
              <a:solidFill>
                <a:srgbClr val="F5EF88"/>
              </a:solidFill>
              <a:latin typeface="Montserrat Light" pitchFamily="2" charset="77"/>
            </a:endParaRPr>
          </a:p>
        </p:txBody>
      </p:sp>
      <p:cxnSp>
        <p:nvCxnSpPr>
          <p:cNvPr id="11" name="Rak 10">
            <a:extLst>
              <a:ext uri="{FF2B5EF4-FFF2-40B4-BE49-F238E27FC236}">
                <a16:creationId xmlns:a16="http://schemas.microsoft.com/office/drawing/2014/main" id="{82F27BBF-1F56-0274-EA9A-D7EC4C719765}"/>
              </a:ext>
            </a:extLst>
          </p:cNvPr>
          <p:cNvCxnSpPr>
            <a:cxnSpLocks/>
          </p:cNvCxnSpPr>
          <p:nvPr/>
        </p:nvCxnSpPr>
        <p:spPr>
          <a:xfrm>
            <a:off x="20073654" y="2888711"/>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D86030DA-39C8-729E-C574-12DB3732A660}"/>
              </a:ext>
            </a:extLst>
          </p:cNvPr>
          <p:cNvSpPr txBox="1"/>
          <p:nvPr/>
        </p:nvSpPr>
        <p:spPr>
          <a:xfrm>
            <a:off x="4230841" y="2892091"/>
            <a:ext cx="3734736" cy="9514592"/>
          </a:xfrm>
          <a:prstGeom prst="rect">
            <a:avLst/>
          </a:prstGeom>
          <a:noFill/>
        </p:spPr>
        <p:txBody>
          <a:bodyPr wrap="square">
            <a:spAutoFit/>
          </a:bodyPr>
          <a:lstStyle/>
          <a:p>
            <a:pPr fontAlgn="base">
              <a:lnSpc>
                <a:spcPct val="150000"/>
              </a:lnSpc>
            </a:pPr>
            <a:r>
              <a:rPr lang="sv-SE" sz="2200" b="1">
                <a:solidFill>
                  <a:schemeClr val="bg1"/>
                </a:solidFill>
                <a:latin typeface="Montserrat SemiBold" pitchFamily="2" charset="77"/>
              </a:rPr>
              <a:t>SIU Modellen </a:t>
            </a:r>
            <a:br>
              <a:rPr lang="sv-SE" sz="2200" b="1">
                <a:solidFill>
                  <a:schemeClr val="bg1"/>
                </a:solidFill>
                <a:latin typeface="Montserrat SemiBold" pitchFamily="2" charset="77"/>
              </a:rPr>
            </a:br>
            <a:endParaRPr lang="sv-SE" sz="2200" b="1">
              <a:solidFill>
                <a:schemeClr val="bg1"/>
              </a:solidFill>
              <a:latin typeface="Montserrat SemiBold" pitchFamily="2" charset="77"/>
            </a:endParaRPr>
          </a:p>
          <a:p>
            <a:pPr fontAlgn="base"/>
            <a:r>
              <a:rPr lang="sv-SE" sz="2200" i="1">
                <a:solidFill>
                  <a:schemeClr val="bg1"/>
                </a:solidFill>
                <a:latin typeface="Montserrat Light" pitchFamily="2" charset="77"/>
              </a:rPr>
              <a:t>SIU Grön nivå</a:t>
            </a:r>
            <a:br>
              <a:rPr lang="sv-SE" sz="2200">
                <a:solidFill>
                  <a:srgbClr val="F5EF88"/>
                </a:solidFill>
                <a:latin typeface="Montserrat Light" pitchFamily="2" charset="77"/>
              </a:rPr>
            </a:br>
            <a:br>
              <a:rPr lang="sv-SE" sz="2200">
                <a:solidFill>
                  <a:srgbClr val="F5EF88"/>
                </a:solidFill>
                <a:latin typeface="Montserrat Light" pitchFamily="2" charset="77"/>
              </a:rPr>
            </a:br>
            <a:r>
              <a:rPr lang="sv-SE" sz="2200" i="1">
                <a:solidFill>
                  <a:schemeClr val="bg1"/>
                </a:solidFill>
                <a:latin typeface="Montserrat Light" pitchFamily="2" charset="77"/>
              </a:rPr>
              <a:t>Den goda innebandymiljön</a:t>
            </a:r>
            <a:endParaRPr lang="sv-SE" sz="1600" i="1">
              <a:solidFill>
                <a:srgbClr val="F5EF88"/>
              </a:solidFill>
              <a:latin typeface="Montserrat Light" pitchFamily="2" charset="77"/>
            </a:endParaRPr>
          </a:p>
          <a:p>
            <a:pPr fontAlgn="base"/>
            <a:br>
              <a:rPr lang="sv-SE" sz="2200">
                <a:solidFill>
                  <a:schemeClr val="bg1"/>
                </a:solidFill>
                <a:latin typeface="Montserrat Light" pitchFamily="2" charset="77"/>
              </a:rPr>
            </a:br>
            <a:r>
              <a:rPr lang="sv-SE" sz="2200" i="1">
                <a:solidFill>
                  <a:schemeClr val="bg1"/>
                </a:solidFill>
                <a:latin typeface="Montserrat Light" pitchFamily="2" charset="77"/>
              </a:rPr>
              <a:t>Ledarskap och lärande</a:t>
            </a:r>
            <a:br>
              <a:rPr lang="sv-SE" sz="1600">
                <a:solidFill>
                  <a:srgbClr val="F5EF88"/>
                </a:solidFill>
                <a:latin typeface="Montserrat Light" pitchFamily="2" charset="77"/>
              </a:rPr>
            </a:b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p:txBody>
      </p:sp>
      <p:cxnSp>
        <p:nvCxnSpPr>
          <p:cNvPr id="12" name="Rak 2">
            <a:extLst>
              <a:ext uri="{FF2B5EF4-FFF2-40B4-BE49-F238E27FC236}">
                <a16:creationId xmlns:a16="http://schemas.microsoft.com/office/drawing/2014/main" id="{9AD0C221-EFE6-B89E-6C70-78AE48710C80}"/>
              </a:ext>
            </a:extLst>
          </p:cNvPr>
          <p:cNvCxnSpPr>
            <a:cxnSpLocks/>
          </p:cNvCxnSpPr>
          <p:nvPr/>
        </p:nvCxnSpPr>
        <p:spPr>
          <a:xfrm>
            <a:off x="11954150" y="2909664"/>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ak 2">
            <a:extLst>
              <a:ext uri="{FF2B5EF4-FFF2-40B4-BE49-F238E27FC236}">
                <a16:creationId xmlns:a16="http://schemas.microsoft.com/office/drawing/2014/main" id="{C73287E5-D53A-24AD-1907-B90B4C9682BE}"/>
              </a:ext>
            </a:extLst>
          </p:cNvPr>
          <p:cNvCxnSpPr>
            <a:cxnSpLocks/>
          </p:cNvCxnSpPr>
          <p:nvPr/>
        </p:nvCxnSpPr>
        <p:spPr>
          <a:xfrm>
            <a:off x="3724550" y="3017501"/>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F72C2D34-A0E0-C7D5-0022-D80324A243B8}"/>
              </a:ext>
            </a:extLst>
          </p:cNvPr>
          <p:cNvSpPr txBox="1"/>
          <p:nvPr/>
        </p:nvSpPr>
        <p:spPr>
          <a:xfrm>
            <a:off x="8333362" y="2892091"/>
            <a:ext cx="3734736" cy="9514592"/>
          </a:xfrm>
          <a:prstGeom prst="rect">
            <a:avLst/>
          </a:prstGeom>
          <a:noFill/>
        </p:spPr>
        <p:txBody>
          <a:bodyPr wrap="square">
            <a:spAutoFit/>
          </a:bodyPr>
          <a:lstStyle/>
          <a:p>
            <a:pPr fontAlgn="base">
              <a:lnSpc>
                <a:spcPct val="150000"/>
              </a:lnSpc>
            </a:pPr>
            <a:r>
              <a:rPr lang="sv-SE" sz="2200" b="1">
                <a:solidFill>
                  <a:schemeClr val="bg1"/>
                </a:solidFill>
                <a:latin typeface="Montserrat SemiBold" pitchFamily="2" charset="77"/>
              </a:rPr>
              <a:t>Spelarutvecklingsplan</a:t>
            </a:r>
            <a:br>
              <a:rPr lang="sv-SE" sz="2200" b="1">
                <a:solidFill>
                  <a:schemeClr val="bg1"/>
                </a:solidFill>
                <a:latin typeface="Montserrat SemiBold" pitchFamily="2" charset="77"/>
              </a:rPr>
            </a:br>
            <a:endParaRPr lang="sv-SE" sz="2200" b="1">
              <a:solidFill>
                <a:schemeClr val="bg1"/>
              </a:solidFill>
              <a:latin typeface="Montserrat SemiBold" pitchFamily="2" charset="77"/>
            </a:endParaRPr>
          </a:p>
          <a:p>
            <a:pPr fontAlgn="base"/>
            <a:r>
              <a:rPr lang="sv-SE" sz="2200" i="1">
                <a:solidFill>
                  <a:schemeClr val="bg1"/>
                </a:solidFill>
                <a:latin typeface="Montserrat Light" pitchFamily="2" charset="77"/>
              </a:rPr>
              <a:t>Grundprinciper för förening</a:t>
            </a:r>
            <a:br>
              <a:rPr lang="sv-SE" sz="2200">
                <a:solidFill>
                  <a:srgbClr val="F5EF88"/>
                </a:solidFill>
                <a:latin typeface="Montserrat Light" pitchFamily="2" charset="77"/>
              </a:rPr>
            </a:br>
            <a:br>
              <a:rPr lang="sv-SE" sz="2200">
                <a:solidFill>
                  <a:srgbClr val="F5EF88"/>
                </a:solidFill>
                <a:latin typeface="Montserrat Light" pitchFamily="2" charset="77"/>
              </a:rPr>
            </a:br>
            <a:r>
              <a:rPr lang="sv-SE" sz="2200" i="1">
                <a:solidFill>
                  <a:schemeClr val="bg1"/>
                </a:solidFill>
                <a:latin typeface="Montserrat Light" pitchFamily="2" charset="77"/>
              </a:rPr>
              <a:t>6-7 år</a:t>
            </a:r>
            <a:endParaRPr lang="sv-SE" sz="1600" i="1">
              <a:solidFill>
                <a:srgbClr val="F5EF88"/>
              </a:solidFill>
              <a:latin typeface="Montserrat Light" pitchFamily="2" charset="77"/>
            </a:endParaRPr>
          </a:p>
          <a:p>
            <a:pPr fontAlgn="base"/>
            <a:br>
              <a:rPr lang="sv-SE" sz="2200">
                <a:solidFill>
                  <a:schemeClr val="bg1"/>
                </a:solidFill>
                <a:latin typeface="Montserrat Light" pitchFamily="2" charset="77"/>
              </a:rPr>
            </a:br>
            <a:r>
              <a:rPr lang="sv-SE" sz="2200" i="1">
                <a:solidFill>
                  <a:schemeClr val="bg1"/>
                </a:solidFill>
                <a:latin typeface="Montserrat Light" pitchFamily="2" charset="77"/>
              </a:rPr>
              <a:t>8-9 år</a:t>
            </a:r>
            <a:br>
              <a:rPr lang="sv-SE" sz="1600">
                <a:solidFill>
                  <a:srgbClr val="F5EF88"/>
                </a:solidFill>
                <a:latin typeface="Montserrat Light" pitchFamily="2" charset="77"/>
              </a:rPr>
            </a:b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p:txBody>
      </p:sp>
    </p:spTree>
    <p:extLst>
      <p:ext uri="{BB962C8B-B14F-4D97-AF65-F5344CB8AC3E}">
        <p14:creationId xmlns:p14="http://schemas.microsoft.com/office/powerpoint/2010/main" val="285963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1824CAD6-3EEE-A116-7355-3068C7174301}"/>
              </a:ext>
            </a:extLst>
          </p:cNvPr>
          <p:cNvSpPr txBox="1"/>
          <p:nvPr/>
        </p:nvSpPr>
        <p:spPr>
          <a:xfrm>
            <a:off x="4370112" y="2662673"/>
            <a:ext cx="15642187" cy="1938992"/>
          </a:xfrm>
          <a:prstGeom prst="rect">
            <a:avLst/>
          </a:prstGeom>
          <a:noFill/>
          <a:ln w="12700">
            <a:noFill/>
          </a:ln>
        </p:spPr>
        <p:txBody>
          <a:bodyPr wrap="square" rtlCol="0">
            <a:spAutoFit/>
          </a:bodyPr>
          <a:lstStyle/>
          <a:p>
            <a:pPr algn="ctr" fontAlgn="base"/>
            <a:r>
              <a:rPr lang="sv-SE" sz="8800">
                <a:solidFill>
                  <a:schemeClr val="bg1"/>
                </a:solidFill>
                <a:latin typeface="Mongoose Regular" panose="02000000000000000000" pitchFamily="2" charset="77"/>
              </a:rPr>
              <a:t>PRINCIPSTYRT SPELSYSTEM</a:t>
            </a:r>
            <a:endParaRPr lang="sv-SE" sz="8500">
              <a:solidFill>
                <a:schemeClr val="bg1"/>
              </a:solidFill>
              <a:latin typeface="Mongoose Regular" panose="02000000000000000000" pitchFamily="2" charset="77"/>
            </a:endParaRPr>
          </a:p>
          <a:p>
            <a:pPr algn="ctr" fontAlgn="base"/>
            <a:r>
              <a:rPr lang="sv-SE" sz="3200" b="1">
                <a:solidFill>
                  <a:srgbClr val="F5EF88"/>
                </a:solidFill>
                <a:latin typeface="Montserrat SemiBold" pitchFamily="2" charset="77"/>
              </a:rPr>
              <a:t>Spelet styrs av principer snarare än positioner</a:t>
            </a:r>
            <a:endParaRPr lang="sv-SE" sz="4000" b="1">
              <a:solidFill>
                <a:srgbClr val="F5EF88"/>
              </a:solidFill>
              <a:latin typeface="Montserrat SemiBold" pitchFamily="2" charset="77"/>
            </a:endParaRPr>
          </a:p>
        </p:txBody>
      </p:sp>
      <p:sp>
        <p:nvSpPr>
          <p:cNvPr id="6" name="textruta 5">
            <a:extLst>
              <a:ext uri="{FF2B5EF4-FFF2-40B4-BE49-F238E27FC236}">
                <a16:creationId xmlns:a16="http://schemas.microsoft.com/office/drawing/2014/main" id="{6B3B283D-608A-4AE1-80F5-73FDB207CE2D}"/>
              </a:ext>
            </a:extLst>
          </p:cNvPr>
          <p:cNvSpPr txBox="1"/>
          <p:nvPr/>
        </p:nvSpPr>
        <p:spPr>
          <a:xfrm>
            <a:off x="3808833" y="5392531"/>
            <a:ext cx="16764746" cy="4401205"/>
          </a:xfrm>
          <a:prstGeom prst="rect">
            <a:avLst/>
          </a:prstGeom>
          <a:noFill/>
        </p:spPr>
        <p:txBody>
          <a:bodyPr wrap="square" lIns="91440" tIns="45720" rIns="91440" bIns="45720" anchor="t">
            <a:spAutoFit/>
          </a:bodyPr>
          <a:lstStyle/>
          <a:p>
            <a:pPr algn="ctr"/>
            <a:r>
              <a:rPr lang="sv-SE" sz="2800">
                <a:solidFill>
                  <a:schemeClr val="bg1"/>
                </a:solidFill>
                <a:latin typeface="Montserrat Light" panose="00000400000000000000" pitchFamily="2" charset="0"/>
              </a:rPr>
              <a:t>På grön nivå (6–9 år) pratar vi inte om fasta positioner som back, center eller forward. Istället vill vi att alla ska få prova olika roller och vara delaktiga i spelet.</a:t>
            </a:r>
          </a:p>
          <a:p>
            <a:pPr algn="ctr"/>
            <a:r>
              <a:rPr lang="sv-SE" sz="2800">
                <a:solidFill>
                  <a:schemeClr val="bg1"/>
                </a:solidFill>
                <a:latin typeface="Montserrat Light" panose="00000400000000000000" pitchFamily="2" charset="0"/>
              </a:rPr>
              <a:t>Genom att utgå från </a:t>
            </a:r>
            <a:r>
              <a:rPr lang="sv-SE" sz="2800" b="1">
                <a:solidFill>
                  <a:schemeClr val="bg1"/>
                </a:solidFill>
                <a:latin typeface="Montserrat Light" panose="00000400000000000000" pitchFamily="2" charset="0"/>
              </a:rPr>
              <a:t>enkla principer</a:t>
            </a:r>
            <a:r>
              <a:rPr lang="sv-SE" sz="2800">
                <a:solidFill>
                  <a:schemeClr val="bg1"/>
                </a:solidFill>
                <a:latin typeface="Montserrat Light" panose="00000400000000000000" pitchFamily="2" charset="0"/>
              </a:rPr>
              <a:t> blir det lättare för spelarna att förstå vad de ska göra i olika situationer:</a:t>
            </a:r>
          </a:p>
          <a:p>
            <a:pPr algn="ctr"/>
            <a:r>
              <a:rPr lang="sv-SE" sz="2800">
                <a:solidFill>
                  <a:schemeClr val="bg1"/>
                </a:solidFill>
                <a:latin typeface="Montserrat Light" panose="00000400000000000000" pitchFamily="2" charset="0"/>
              </a:rPr>
              <a:t>När vi har bollen → försök ta den framåt och skapa målchanser.</a:t>
            </a:r>
          </a:p>
          <a:p>
            <a:pPr algn="ctr"/>
            <a:r>
              <a:rPr lang="sv-SE" sz="2800">
                <a:solidFill>
                  <a:schemeClr val="bg1"/>
                </a:solidFill>
                <a:latin typeface="Montserrat Light" panose="00000400000000000000" pitchFamily="2" charset="0"/>
              </a:rPr>
              <a:t>När motståndarna har bollen → försök vinna tillbaka den snabbt.</a:t>
            </a:r>
          </a:p>
          <a:p>
            <a:pPr algn="ctr"/>
            <a:r>
              <a:rPr lang="sv-SE" sz="2800">
                <a:solidFill>
                  <a:schemeClr val="bg1"/>
                </a:solidFill>
                <a:latin typeface="Montserrat Light" panose="00000400000000000000" pitchFamily="2" charset="0"/>
              </a:rPr>
              <a:t>Det gör att spelarna får naturliga byten av roller under spelet, fler chanser att öva olika färdigheter och en bättre förståelse för spelet på sikt.</a:t>
            </a:r>
          </a:p>
          <a:p>
            <a:pPr algn="ctr" fontAlgn="base"/>
            <a:endParaRPr lang="sv-SE" sz="2800">
              <a:solidFill>
                <a:schemeClr val="bg1"/>
              </a:solidFill>
              <a:latin typeface="Montserrat Light" pitchFamily="2" charset="77"/>
            </a:endParaRPr>
          </a:p>
          <a:p>
            <a:pPr algn="ctr" fontAlgn="base"/>
            <a:endParaRPr lang="sv-SE" sz="2800">
              <a:solidFill>
                <a:schemeClr val="bg1"/>
              </a:solidFill>
              <a:latin typeface="Montserrat Light" pitchFamily="2" charset="77"/>
            </a:endParaRPr>
          </a:p>
        </p:txBody>
      </p:sp>
    </p:spTree>
    <p:extLst>
      <p:ext uri="{BB962C8B-B14F-4D97-AF65-F5344CB8AC3E}">
        <p14:creationId xmlns:p14="http://schemas.microsoft.com/office/powerpoint/2010/main" val="3696392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8750FA98-4F37-43CC-A0C5-E421438336E8}"/>
              </a:ext>
            </a:extLst>
          </p:cNvPr>
          <p:cNvSpPr txBox="1"/>
          <p:nvPr/>
        </p:nvSpPr>
        <p:spPr>
          <a:xfrm>
            <a:off x="13030060" y="4509967"/>
            <a:ext cx="9314126" cy="6955750"/>
          </a:xfrm>
          <a:prstGeom prst="rect">
            <a:avLst/>
          </a:prstGeom>
          <a:noFill/>
          <a:ln w="12700">
            <a:noFill/>
          </a:ln>
        </p:spPr>
        <p:txBody>
          <a:bodyPr wrap="square">
            <a:spAutoFit/>
          </a:bodyPr>
          <a:lstStyle/>
          <a:p>
            <a:r>
              <a:rPr lang="sv-SE" sz="5400" dirty="0">
                <a:solidFill>
                  <a:srgbClr val="F5EF88"/>
                </a:solidFill>
                <a:latin typeface="Mongoose Regular" panose="02000000000000000000" pitchFamily="50" charset="0"/>
              </a:rPr>
              <a:t>SPEL NÄR MOTSTÅNDARLAGET HAR BOLLEN</a:t>
            </a:r>
          </a:p>
          <a:p>
            <a:r>
              <a:rPr lang="sv-SE" sz="2800" dirty="0">
                <a:solidFill>
                  <a:schemeClr val="bg1"/>
                </a:solidFill>
                <a:latin typeface="Montserrat Light" panose="00000400000000000000" pitchFamily="2" charset="0"/>
              </a:rPr>
              <a:t>När motståndarna har bollen vill vi </a:t>
            </a:r>
            <a:r>
              <a:rPr lang="sv-SE" sz="2800" b="1" dirty="0">
                <a:solidFill>
                  <a:schemeClr val="bg1"/>
                </a:solidFill>
                <a:latin typeface="Montserrat Light" panose="00000400000000000000" pitchFamily="2" charset="0"/>
              </a:rPr>
              <a:t>vinna tillbaka den snabbt</a:t>
            </a:r>
            <a:r>
              <a:rPr lang="sv-SE" sz="2800" dirty="0">
                <a:solidFill>
                  <a:schemeClr val="bg1"/>
                </a:solidFill>
                <a:latin typeface="Montserrat Light" panose="00000400000000000000" pitchFamily="2" charset="0"/>
              </a:rPr>
              <a:t>. På den här nivån har spelarna inte lärt sig avancerade försvarsformer, så det är bra om flera spelare jagar bollen tillsammans.</a:t>
            </a:r>
          </a:p>
          <a:p>
            <a:endParaRPr lang="sv-SE" sz="2800" dirty="0">
              <a:solidFill>
                <a:schemeClr val="bg1"/>
              </a:solidFill>
              <a:latin typeface="Montserrat Light" panose="00000400000000000000" pitchFamily="2" charset="0"/>
            </a:endParaRPr>
          </a:p>
          <a:p>
            <a:r>
              <a:rPr lang="sv-SE" sz="2800" dirty="0">
                <a:solidFill>
                  <a:schemeClr val="bg1"/>
                </a:solidFill>
                <a:latin typeface="Montserrat Light" panose="00000400000000000000" pitchFamily="2" charset="0"/>
              </a:rPr>
              <a:t>Träna gärna på att:</a:t>
            </a:r>
          </a:p>
          <a:p>
            <a:r>
              <a:rPr lang="sv-SE" sz="2800" dirty="0">
                <a:solidFill>
                  <a:schemeClr val="bg1"/>
                </a:solidFill>
                <a:latin typeface="Montserrat Light" panose="00000400000000000000" pitchFamily="2" charset="0"/>
              </a:rPr>
              <a:t>Sätta </a:t>
            </a:r>
            <a:r>
              <a:rPr lang="sv-SE" sz="2800" b="1" dirty="0">
                <a:solidFill>
                  <a:schemeClr val="bg1"/>
                </a:solidFill>
                <a:latin typeface="Montserrat Light" panose="00000400000000000000" pitchFamily="2" charset="0"/>
              </a:rPr>
              <a:t>blad mot boll</a:t>
            </a:r>
            <a:r>
              <a:rPr lang="sv-SE" sz="2800" dirty="0">
                <a:solidFill>
                  <a:schemeClr val="bg1"/>
                </a:solidFill>
                <a:latin typeface="Montserrat Light" panose="00000400000000000000" pitchFamily="2" charset="0"/>
              </a:rPr>
              <a:t> – gör det svårt för motståndaren att passa eller skjuta.</a:t>
            </a:r>
          </a:p>
          <a:p>
            <a:r>
              <a:rPr lang="sv-SE" sz="2800" dirty="0">
                <a:solidFill>
                  <a:schemeClr val="bg1"/>
                </a:solidFill>
                <a:latin typeface="Montserrat Light" panose="00000400000000000000" pitchFamily="2" charset="0"/>
              </a:rPr>
              <a:t>Våga vara nära och störa motståndaren.</a:t>
            </a:r>
          </a:p>
          <a:p>
            <a:r>
              <a:rPr lang="sv-SE" sz="2800" dirty="0">
                <a:solidFill>
                  <a:schemeClr val="bg1"/>
                </a:solidFill>
                <a:latin typeface="Montserrat Light" panose="00000400000000000000" pitchFamily="2" charset="0"/>
              </a:rPr>
              <a:t>Hjälpa varandra – en pressar på bollföraren, de andra ser till att täcka motståndare runt omkring.</a:t>
            </a:r>
          </a:p>
          <a:p>
            <a:r>
              <a:rPr lang="sv-SE" sz="2800" dirty="0">
                <a:solidFill>
                  <a:schemeClr val="bg1"/>
                </a:solidFill>
                <a:latin typeface="Montserrat Light" panose="00000400000000000000" pitchFamily="2" charset="0"/>
              </a:rPr>
              <a:t>Syftet är att skapa många situationer där spelarna får träna på att kämpa om bollen, både själva och tillsammans.</a:t>
            </a:r>
          </a:p>
        </p:txBody>
      </p:sp>
      <p:sp>
        <p:nvSpPr>
          <p:cNvPr id="5" name="textruta 4">
            <a:extLst>
              <a:ext uri="{FF2B5EF4-FFF2-40B4-BE49-F238E27FC236}">
                <a16:creationId xmlns:a16="http://schemas.microsoft.com/office/drawing/2014/main" id="{8165A7D3-FEE6-13E1-8822-C51DD21B8361}"/>
              </a:ext>
            </a:extLst>
          </p:cNvPr>
          <p:cNvSpPr txBox="1"/>
          <p:nvPr/>
        </p:nvSpPr>
        <p:spPr>
          <a:xfrm>
            <a:off x="2038227" y="4509968"/>
            <a:ext cx="8765240" cy="6955750"/>
          </a:xfrm>
          <a:prstGeom prst="rect">
            <a:avLst/>
          </a:prstGeom>
          <a:noFill/>
          <a:ln w="12700">
            <a:noFill/>
          </a:ln>
        </p:spPr>
        <p:txBody>
          <a:bodyPr wrap="square">
            <a:spAutoFit/>
          </a:bodyPr>
          <a:lstStyle/>
          <a:p>
            <a:r>
              <a:rPr lang="sv-SE" sz="5400" dirty="0">
                <a:solidFill>
                  <a:srgbClr val="F5EF88"/>
                </a:solidFill>
                <a:latin typeface="Mongoose Regular" panose="02000000000000000000" pitchFamily="50" charset="0"/>
              </a:rPr>
              <a:t>SPEL NÄR DET EGNA LAGET HAR BOLLEN</a:t>
            </a:r>
            <a:endParaRPr lang="sv-SE" sz="2800" b="1" dirty="0">
              <a:solidFill>
                <a:schemeClr val="bg1"/>
              </a:solidFill>
              <a:latin typeface="Montserrat Light" panose="00000400000000000000" pitchFamily="2" charset="0"/>
            </a:endParaRPr>
          </a:p>
          <a:p>
            <a:r>
              <a:rPr lang="sv-SE" sz="2800" dirty="0">
                <a:solidFill>
                  <a:schemeClr val="bg1"/>
                </a:solidFill>
                <a:latin typeface="Montserrat Light" panose="00000400000000000000" pitchFamily="2" charset="0"/>
              </a:rPr>
              <a:t>För de yngsta handlar anfallsspelet framför allt om att </a:t>
            </a:r>
            <a:r>
              <a:rPr lang="sv-SE" sz="2800" b="1" dirty="0">
                <a:solidFill>
                  <a:schemeClr val="bg1"/>
                </a:solidFill>
                <a:latin typeface="Montserrat Light" panose="00000400000000000000" pitchFamily="2" charset="0"/>
              </a:rPr>
              <a:t>leka med bollen tillsammans</a:t>
            </a:r>
            <a:r>
              <a:rPr lang="sv-SE" sz="2800" dirty="0">
                <a:solidFill>
                  <a:schemeClr val="bg1"/>
                </a:solidFill>
                <a:latin typeface="Montserrat Light" panose="00000400000000000000" pitchFamily="2" charset="0"/>
              </a:rPr>
              <a:t>. Spelarna får öva på att driva, dribbla, passa och skjuta på olika sätt. Det viktiga är att alla är delaktiga och vågar prova.</a:t>
            </a:r>
          </a:p>
          <a:p>
            <a:r>
              <a:rPr lang="sv-SE" sz="2800" dirty="0">
                <a:solidFill>
                  <a:schemeClr val="bg1"/>
                </a:solidFill>
                <a:latin typeface="Montserrat Light" panose="00000400000000000000" pitchFamily="2" charset="0"/>
              </a:rPr>
              <a:t>Låt spelarna träna på att bli </a:t>
            </a:r>
            <a:r>
              <a:rPr lang="sv-SE" sz="2800" b="1" dirty="0">
                <a:solidFill>
                  <a:schemeClr val="bg1"/>
                </a:solidFill>
                <a:latin typeface="Montserrat Light" panose="00000400000000000000" pitchFamily="2" charset="0"/>
              </a:rPr>
              <a:t>spelbara</a:t>
            </a:r>
            <a:r>
              <a:rPr lang="sv-SE" sz="2800" dirty="0">
                <a:solidFill>
                  <a:schemeClr val="bg1"/>
                </a:solidFill>
                <a:latin typeface="Montserrat Light" panose="00000400000000000000" pitchFamily="2" charset="0"/>
              </a:rPr>
              <a:t>:</a:t>
            </a:r>
          </a:p>
          <a:p>
            <a:r>
              <a:rPr lang="sv-SE" sz="2800" dirty="0">
                <a:solidFill>
                  <a:schemeClr val="bg1"/>
                </a:solidFill>
                <a:latin typeface="Montserrat Light" panose="00000400000000000000" pitchFamily="2" charset="0"/>
              </a:rPr>
              <a:t>Springa och göra sig fria så att kompisen kan passa.</a:t>
            </a:r>
          </a:p>
          <a:p>
            <a:r>
              <a:rPr lang="sv-SE" sz="2800" dirty="0">
                <a:solidFill>
                  <a:schemeClr val="bg1"/>
                </a:solidFill>
                <a:latin typeface="Montserrat Light" panose="00000400000000000000" pitchFamily="2" charset="0"/>
              </a:rPr>
              <a:t>Visa tydligt med klubban vart man vill ha bollen.</a:t>
            </a:r>
          </a:p>
          <a:p>
            <a:r>
              <a:rPr lang="sv-SE" sz="2800" dirty="0">
                <a:solidFill>
                  <a:schemeClr val="bg1"/>
                </a:solidFill>
                <a:latin typeface="Montserrat Light" panose="00000400000000000000" pitchFamily="2" charset="0"/>
              </a:rPr>
              <a:t>Öva på att inte stå still bakom en motståndare (”passningsskugga”), utan att röra sig så att man kan få bollen.</a:t>
            </a:r>
          </a:p>
          <a:p>
            <a:r>
              <a:rPr lang="sv-SE" sz="2800" dirty="0">
                <a:solidFill>
                  <a:schemeClr val="bg1"/>
                </a:solidFill>
                <a:latin typeface="Montserrat Light" panose="00000400000000000000" pitchFamily="2" charset="0"/>
              </a:rPr>
              <a:t>Här blir rörelse utan boll lika viktigt som att kunna hantera bollen själv.</a:t>
            </a:r>
          </a:p>
        </p:txBody>
      </p:sp>
      <p:pic>
        <p:nvPicPr>
          <p:cNvPr id="6" name="Bildobjekt 5">
            <a:extLst>
              <a:ext uri="{FF2B5EF4-FFF2-40B4-BE49-F238E27FC236}">
                <a16:creationId xmlns:a16="http://schemas.microsoft.com/office/drawing/2014/main" id="{5761117F-2D7B-C0B6-A326-2F91711FCBC4}"/>
              </a:ext>
            </a:extLst>
          </p:cNvPr>
          <p:cNvPicPr>
            <a:picLocks noChangeAspect="1"/>
          </p:cNvPicPr>
          <p:nvPr/>
        </p:nvPicPr>
        <p:blipFill>
          <a:blip r:embed="rId3"/>
          <a:stretch>
            <a:fillRect/>
          </a:stretch>
        </p:blipFill>
        <p:spPr>
          <a:xfrm>
            <a:off x="4810203" y="1784897"/>
            <a:ext cx="14762006" cy="1496492"/>
          </a:xfrm>
          <a:prstGeom prst="rect">
            <a:avLst/>
          </a:prstGeom>
        </p:spPr>
      </p:pic>
    </p:spTree>
    <p:extLst>
      <p:ext uri="{BB962C8B-B14F-4D97-AF65-F5344CB8AC3E}">
        <p14:creationId xmlns:p14="http://schemas.microsoft.com/office/powerpoint/2010/main" val="26625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5AEB2-A0C2-71A5-6BEB-DFFA6718D514}"/>
            </a:ext>
          </a:extLst>
        </p:cNvPr>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8FF1AFDA-9C08-A80A-6F7D-D4F8D62D7E7A}"/>
              </a:ext>
            </a:extLst>
          </p:cNvPr>
          <p:cNvSpPr/>
          <p:nvPr/>
        </p:nvSpPr>
        <p:spPr>
          <a:xfrm>
            <a:off x="2372312" y="452296"/>
            <a:ext cx="19373093" cy="3033030"/>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dirty="0">
                <a:solidFill>
                  <a:prstClr val="white"/>
                </a:solidFill>
                <a:latin typeface="Mongoose Regular"/>
              </a:rPr>
              <a:t>TRÄNINGEN</a:t>
            </a:r>
            <a:endParaRPr lang="sv-SE" sz="4000" dirty="0">
              <a:solidFill>
                <a:srgbClr val="F5EF88"/>
              </a:solidFill>
              <a:latin typeface="Montserrat SemiBold" pitchFamily="2" charset="77"/>
            </a:endParaRPr>
          </a:p>
          <a:p>
            <a:pPr lvl="0" algn="ctr" fontAlgn="base">
              <a:defRPr/>
            </a:pPr>
            <a:endParaRPr lang="sv-SE" b="1" dirty="0">
              <a:solidFill>
                <a:srgbClr val="F5EF88"/>
              </a:solidFill>
              <a:latin typeface="Montserrat SemiBold" pitchFamily="2" charset="77"/>
            </a:endParaRPr>
          </a:p>
          <a:p>
            <a:pPr lvl="0" algn="ctr" fontAlgn="base">
              <a:defRPr/>
            </a:pPr>
            <a:r>
              <a:rPr lang="sv-SE" sz="3200" dirty="0">
                <a:solidFill>
                  <a:srgbClr val="F5EF88"/>
                </a:solidFill>
                <a:latin typeface="Montserrat SemiBold" pitchFamily="2" charset="77"/>
              </a:rPr>
              <a:t>Hur hjälper vi spelarna att utveckla egenskaper inom dessa områden på träning i åldrarna 6-9år?</a:t>
            </a:r>
          </a:p>
        </p:txBody>
      </p:sp>
      <p:sp>
        <p:nvSpPr>
          <p:cNvPr id="22" name="Rektangel med rundade hörn 11">
            <a:extLst>
              <a:ext uri="{FF2B5EF4-FFF2-40B4-BE49-F238E27FC236}">
                <a16:creationId xmlns:a16="http://schemas.microsoft.com/office/drawing/2014/main" id="{431A7DFE-2884-5ABA-9BF4-5CB694F24BFB}"/>
              </a:ext>
            </a:extLst>
          </p:cNvPr>
          <p:cNvSpPr/>
          <p:nvPr/>
        </p:nvSpPr>
        <p:spPr>
          <a:xfrm>
            <a:off x="2372312" y="4577223"/>
            <a:ext cx="8143288" cy="396000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LEK SOM GRUND</a:t>
            </a:r>
          </a:p>
          <a:p>
            <a:pPr marR="0" lvl="0" algn="l" defTabSz="1828686" rtl="0" eaLnBrk="1" fontAlgn="auto" latinLnBrk="0" hangingPunct="1">
              <a:lnSpc>
                <a:spcPct val="100000"/>
              </a:lnSpc>
              <a:spcBef>
                <a:spcPts val="0"/>
              </a:spcBef>
              <a:spcAft>
                <a:spcPts val="0"/>
              </a:spcAft>
              <a:buClrTx/>
              <a:buSzTx/>
              <a:tabLst/>
              <a:defRPr/>
            </a:pPr>
            <a:r>
              <a:rPr lang="sv-SE" sz="2400" dirty="0">
                <a:solidFill>
                  <a:schemeClr val="bg1"/>
                </a:solidFill>
                <a:latin typeface="Montserrat Light" panose="00000400000000000000" pitchFamily="2" charset="0"/>
              </a:rPr>
              <a:t>Träningen ska vara lekfull och rolig – det är där motivationen föds</a:t>
            </a:r>
          </a:p>
          <a:p>
            <a:pPr marL="342900" marR="0" lvl="0" indent="-3429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400" dirty="0">
              <a:solidFill>
                <a:schemeClr val="bg1"/>
              </a:solidFill>
              <a:latin typeface="Montserrat Light" panose="00000400000000000000" pitchFamily="2" charset="0"/>
            </a:endParaRPr>
          </a:p>
          <a:p>
            <a:pPr marR="0" lvl="0" algn="l" defTabSz="1828686" rtl="0" eaLnBrk="1" fontAlgn="auto" latinLnBrk="0" hangingPunct="1">
              <a:lnSpc>
                <a:spcPct val="100000"/>
              </a:lnSpc>
              <a:spcBef>
                <a:spcPts val="0"/>
              </a:spcBef>
              <a:spcAft>
                <a:spcPts val="0"/>
              </a:spcAft>
              <a:buClrTx/>
              <a:buSzTx/>
              <a:tabLst/>
              <a:defRPr/>
            </a:pPr>
            <a:r>
              <a:rPr lang="sv-SE" sz="2400" dirty="0">
                <a:solidFill>
                  <a:schemeClr val="bg1"/>
                </a:solidFill>
                <a:latin typeface="Montserrat Light" panose="00000400000000000000" pitchFamily="2" charset="0"/>
              </a:rPr>
              <a:t>Lekar med boll (</a:t>
            </a:r>
            <a:r>
              <a:rPr lang="sv-SE" sz="2400" dirty="0" err="1">
                <a:solidFill>
                  <a:schemeClr val="bg1"/>
                </a:solidFill>
                <a:latin typeface="Montserrat Light" panose="00000400000000000000" pitchFamily="2" charset="0"/>
              </a:rPr>
              <a:t>kull-lekar</a:t>
            </a:r>
            <a:r>
              <a:rPr lang="sv-SE" sz="2400" dirty="0">
                <a:solidFill>
                  <a:schemeClr val="bg1"/>
                </a:solidFill>
                <a:latin typeface="Montserrat Light" panose="00000400000000000000" pitchFamily="2" charset="0"/>
              </a:rPr>
              <a:t>, stafetter) är minst lika viktiga som rena innebandyövningar</a:t>
            </a:r>
          </a:p>
        </p:txBody>
      </p:sp>
      <p:sp>
        <p:nvSpPr>
          <p:cNvPr id="23" name="Rektangel med rundade hörn 11">
            <a:extLst>
              <a:ext uri="{FF2B5EF4-FFF2-40B4-BE49-F238E27FC236}">
                <a16:creationId xmlns:a16="http://schemas.microsoft.com/office/drawing/2014/main" id="{67556EAA-4704-3A36-DE08-CD7C68C941A7}"/>
              </a:ext>
            </a:extLst>
          </p:cNvPr>
          <p:cNvSpPr/>
          <p:nvPr/>
        </p:nvSpPr>
        <p:spPr>
          <a:xfrm>
            <a:off x="2372312" y="8374478"/>
            <a:ext cx="8143288" cy="396000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SPELFÖRSTÅELSE I ENKEL VERSION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dirty="0">
                <a:solidFill>
                  <a:schemeClr val="bg1"/>
                </a:solidFill>
                <a:latin typeface="Montserrat Light" panose="00000400000000000000" pitchFamily="2" charset="0"/>
              </a:rPr>
              <a:t>Spela smålagsspel i 2v2, 3v3 – barnen lär sig bäst i spelet</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sz="2400" dirty="0">
              <a:solidFill>
                <a:schemeClr val="bg1"/>
              </a:solidFill>
              <a:latin typeface="Montserrat Light" panose="00000400000000000000" pitchFamily="2"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dirty="0">
                <a:solidFill>
                  <a:schemeClr val="bg1"/>
                </a:solidFill>
                <a:latin typeface="Montserrat Light" panose="00000400000000000000" pitchFamily="2" charset="0"/>
              </a:rPr>
              <a:t>Enkla regler och principer – ”spring hem när vi tappar bollen”, ”försök skjuta på mål när du kan”</a:t>
            </a:r>
          </a:p>
        </p:txBody>
      </p:sp>
      <p:cxnSp>
        <p:nvCxnSpPr>
          <p:cNvPr id="15" name="Rak 14">
            <a:extLst>
              <a:ext uri="{FF2B5EF4-FFF2-40B4-BE49-F238E27FC236}">
                <a16:creationId xmlns:a16="http://schemas.microsoft.com/office/drawing/2014/main" id="{78C95D99-72C3-D6F1-A8D8-45D6470B80C9}"/>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74D33B40-FC23-1F37-02D7-4BF3938D4238}"/>
              </a:ext>
            </a:extLst>
          </p:cNvPr>
          <p:cNvCxnSpPr>
            <a:cxnSpLocks/>
          </p:cNvCxnSpPr>
          <p:nvPr/>
        </p:nvCxnSpPr>
        <p:spPr>
          <a:xfrm>
            <a:off x="-264695" y="40912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ktangel med rundade hörn 11">
            <a:extLst>
              <a:ext uri="{FF2B5EF4-FFF2-40B4-BE49-F238E27FC236}">
                <a16:creationId xmlns:a16="http://schemas.microsoft.com/office/drawing/2014/main" id="{A02B45D8-D9BB-4757-FABB-C6C85EE255D7}"/>
              </a:ext>
            </a:extLst>
          </p:cNvPr>
          <p:cNvSpPr/>
          <p:nvPr/>
        </p:nvSpPr>
        <p:spPr>
          <a:xfrm>
            <a:off x="13435806" y="4835277"/>
            <a:ext cx="7992000" cy="3960000"/>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pitchFamily="2" charset="77"/>
              </a:rPr>
              <a:t>FÄRDIGHETER I ENKEL FORM</a:t>
            </a:r>
          </a:p>
          <a:p>
            <a:pPr marR="0" lvl="0" algn="l" defTabSz="1828686" rtl="0" eaLnBrk="1" fontAlgn="auto" latinLnBrk="0" hangingPunct="1">
              <a:lnSpc>
                <a:spcPct val="100000"/>
              </a:lnSpc>
              <a:spcBef>
                <a:spcPts val="0"/>
              </a:spcBef>
              <a:spcAft>
                <a:spcPts val="0"/>
              </a:spcAft>
              <a:buClrTx/>
              <a:buSzTx/>
              <a:tabLst/>
              <a:defRPr/>
            </a:pPr>
            <a:r>
              <a:rPr kumimoji="0" lang="sv-SE" sz="2400" u="none" strike="noStrike" kern="1200" cap="none" spc="0" normalizeH="0" baseline="0" noProof="0" dirty="0">
                <a:ln>
                  <a:noFill/>
                </a:ln>
                <a:solidFill>
                  <a:schemeClr val="bg1"/>
                </a:solidFill>
                <a:effectLst/>
                <a:uLnTx/>
                <a:uFillTx/>
                <a:latin typeface="Montserrat Light" panose="00000400000000000000" pitchFamily="2" charset="0"/>
              </a:rPr>
              <a:t>Fokus på grundläggande rörelser: springa, stanna, byta riktning, balans, hoppa</a:t>
            </a:r>
          </a:p>
          <a:p>
            <a:pPr marL="342900" marR="0" lvl="0" indent="-3429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u="none" strike="noStrike" kern="1200" cap="none" spc="0" normalizeH="0" baseline="0" noProof="0" dirty="0">
              <a:ln>
                <a:noFill/>
              </a:ln>
              <a:solidFill>
                <a:schemeClr val="bg1"/>
              </a:solidFill>
              <a:effectLst/>
              <a:uLnTx/>
              <a:uFillTx/>
              <a:latin typeface="Montserrat Light" panose="00000400000000000000" pitchFamily="2" charset="0"/>
            </a:endParaRPr>
          </a:p>
          <a:p>
            <a:pPr marR="0" lvl="0" algn="l" defTabSz="1828686" rtl="0" eaLnBrk="1" fontAlgn="auto" latinLnBrk="0" hangingPunct="1">
              <a:lnSpc>
                <a:spcPct val="100000"/>
              </a:lnSpc>
              <a:spcBef>
                <a:spcPts val="0"/>
              </a:spcBef>
              <a:spcAft>
                <a:spcPts val="0"/>
              </a:spcAft>
              <a:buClrTx/>
              <a:buSzTx/>
              <a:tabLst/>
              <a:defRPr/>
            </a:pPr>
            <a:r>
              <a:rPr lang="sv-SE" sz="2400" dirty="0">
                <a:solidFill>
                  <a:schemeClr val="bg1"/>
                </a:solidFill>
                <a:latin typeface="Montserrat Light" panose="00000400000000000000" pitchFamily="2" charset="0"/>
              </a:rPr>
              <a:t>Basfärdigheter med klubba och boll: driva, passa, skjuta – men på ett lekfullt sätt</a:t>
            </a:r>
          </a:p>
        </p:txBody>
      </p:sp>
      <p:sp>
        <p:nvSpPr>
          <p:cNvPr id="7" name="Rektangel med rundade hörn 11">
            <a:extLst>
              <a:ext uri="{FF2B5EF4-FFF2-40B4-BE49-F238E27FC236}">
                <a16:creationId xmlns:a16="http://schemas.microsoft.com/office/drawing/2014/main" id="{8F839E52-22F4-DB3C-18DF-7D75C7A37D44}"/>
              </a:ext>
            </a:extLst>
          </p:cNvPr>
          <p:cNvSpPr/>
          <p:nvPr/>
        </p:nvSpPr>
        <p:spPr>
          <a:xfrm>
            <a:off x="13435806" y="8374478"/>
            <a:ext cx="7992000" cy="396000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MILJÖN SNARARE ÄN TAKTIKEN</a:t>
            </a:r>
          </a:p>
          <a:p>
            <a:pPr marL="0" marR="0" lvl="0" indent="0" defTabSz="1828686" rtl="0" eaLnBrk="1" fontAlgn="auto" latinLnBrk="0" hangingPunct="1">
              <a:lnSpc>
                <a:spcPct val="100000"/>
              </a:lnSpc>
              <a:spcBef>
                <a:spcPts val="0"/>
              </a:spcBef>
              <a:spcAft>
                <a:spcPts val="0"/>
              </a:spcAft>
              <a:buClrTx/>
              <a:buSzTx/>
              <a:buFontTx/>
              <a:buNone/>
              <a:tabLst/>
              <a:defRPr/>
            </a:pPr>
            <a:r>
              <a:rPr lang="sv-SE" sz="2400" dirty="0">
                <a:solidFill>
                  <a:schemeClr val="bg1"/>
                </a:solidFill>
                <a:latin typeface="Montserrat Light" panose="00000400000000000000" pitchFamily="2" charset="0"/>
              </a:rPr>
              <a:t>Inget behov av avancerade system, roller eller principer</a:t>
            </a:r>
          </a:p>
          <a:p>
            <a:pPr marL="0" marR="0" lvl="0" indent="0" defTabSz="1828686" rtl="0" eaLnBrk="1" fontAlgn="auto" latinLnBrk="0" hangingPunct="1">
              <a:lnSpc>
                <a:spcPct val="100000"/>
              </a:lnSpc>
              <a:spcBef>
                <a:spcPts val="0"/>
              </a:spcBef>
              <a:spcAft>
                <a:spcPts val="0"/>
              </a:spcAft>
              <a:buClrTx/>
              <a:buSzTx/>
              <a:buFontTx/>
              <a:buNone/>
              <a:tabLst/>
              <a:defRPr/>
            </a:pPr>
            <a:endParaRPr lang="sv-SE" sz="2400" dirty="0">
              <a:solidFill>
                <a:schemeClr val="bg1"/>
              </a:solidFill>
              <a:latin typeface="Montserrat Light" panose="00000400000000000000" pitchFamily="2" charset="0"/>
            </a:endParaRPr>
          </a:p>
          <a:p>
            <a:pPr marL="0" marR="0" lvl="0" indent="0" defTabSz="1828686" rtl="0" eaLnBrk="1" fontAlgn="auto" latinLnBrk="0" hangingPunct="1">
              <a:lnSpc>
                <a:spcPct val="100000"/>
              </a:lnSpc>
              <a:spcBef>
                <a:spcPts val="0"/>
              </a:spcBef>
              <a:spcAft>
                <a:spcPts val="0"/>
              </a:spcAft>
              <a:buClrTx/>
              <a:buSzTx/>
              <a:buFontTx/>
              <a:buNone/>
              <a:tabLst/>
              <a:defRPr/>
            </a:pPr>
            <a:r>
              <a:rPr lang="sv-SE" sz="2400" dirty="0">
                <a:solidFill>
                  <a:schemeClr val="bg1"/>
                </a:solidFill>
                <a:latin typeface="Montserrat Light" panose="00000400000000000000" pitchFamily="2" charset="0"/>
              </a:rPr>
              <a:t>Skapa situationer där spelarna själva får prova och upptäcka lösningar</a:t>
            </a:r>
          </a:p>
        </p:txBody>
      </p:sp>
    </p:spTree>
    <p:extLst>
      <p:ext uri="{BB962C8B-B14F-4D97-AF65-F5344CB8AC3E}">
        <p14:creationId xmlns:p14="http://schemas.microsoft.com/office/powerpoint/2010/main" val="3348267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9563D3-5E26-8CA0-22EA-50F317C19485}"/>
              </a:ext>
            </a:extLst>
          </p:cNvPr>
          <p:cNvSpPr>
            <a:spLocks noGrp="1"/>
          </p:cNvSpPr>
          <p:nvPr>
            <p:ph type="title"/>
          </p:nvPr>
        </p:nvSpPr>
        <p:spPr>
          <a:xfrm>
            <a:off x="2372312" y="4069020"/>
            <a:ext cx="7269421" cy="2650953"/>
          </a:xfrm>
        </p:spPr>
        <p:txBody>
          <a:bodyPr>
            <a:normAutofit/>
          </a:bodyPr>
          <a:lstStyle/>
          <a:p>
            <a:r>
              <a:rPr lang="sv-SE" sz="8000" dirty="0">
                <a:solidFill>
                  <a:srgbClr val="F5EF88"/>
                </a:solidFill>
                <a:latin typeface="Mongoose Regular" panose="02000000000000000000" pitchFamily="2" charset="77"/>
              </a:rPr>
              <a:t>INTENSITET &amp; FLÖDE</a:t>
            </a:r>
          </a:p>
        </p:txBody>
      </p:sp>
      <p:sp>
        <p:nvSpPr>
          <p:cNvPr id="4" name="textruta 3">
            <a:extLst>
              <a:ext uri="{FF2B5EF4-FFF2-40B4-BE49-F238E27FC236}">
                <a16:creationId xmlns:a16="http://schemas.microsoft.com/office/drawing/2014/main" id="{9173DED6-9363-D377-1315-56BBE7DE206F}"/>
              </a:ext>
            </a:extLst>
          </p:cNvPr>
          <p:cNvSpPr txBox="1"/>
          <p:nvPr/>
        </p:nvSpPr>
        <p:spPr>
          <a:xfrm>
            <a:off x="15411797" y="5258704"/>
            <a:ext cx="1050743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dirty="0">
                <a:solidFill>
                  <a:srgbClr val="FFFFFF"/>
                </a:solidFill>
                <a:latin typeface="Montserrat SemiBold"/>
                <a:cs typeface="Segoe UI"/>
              </a:rPr>
              <a:t>​</a:t>
            </a:r>
            <a:r>
              <a:rPr lang="sv-SE" sz="3200" b="1" dirty="0">
                <a:solidFill>
                  <a:srgbClr val="FFFFFF"/>
                </a:solidFill>
                <a:latin typeface="Montserrat SemiBold"/>
                <a:cs typeface="Segoe UI"/>
              </a:rPr>
              <a:t>Intensitet/Flöde/10 000 touch</a:t>
            </a:r>
            <a:r>
              <a:rPr lang="sv-SE" sz="3200" dirty="0">
                <a:solidFill>
                  <a:srgbClr val="FFFFFF"/>
                </a:solidFill>
                <a:latin typeface="Montserrat SemiBold"/>
                <a:cs typeface="Segoe UI"/>
              </a:rPr>
              <a:t>​</a:t>
            </a:r>
            <a:endParaRPr lang="sv-SE" dirty="0"/>
          </a:p>
          <a:p>
            <a:pPr>
              <a:buAutoNum type="arabicPeriod"/>
            </a:pPr>
            <a:r>
              <a:rPr lang="sv-SE" sz="3200" dirty="0">
                <a:solidFill>
                  <a:srgbClr val="FFFFFF"/>
                </a:solidFill>
                <a:latin typeface="Montserrat Light"/>
                <a:cs typeface="Arial"/>
              </a:rPr>
              <a:t> Ingen väntetid​</a:t>
            </a:r>
          </a:p>
          <a:p>
            <a:pPr>
              <a:buAutoNum type="arabicPeriod"/>
            </a:pPr>
            <a:r>
              <a:rPr lang="sv-SE" sz="3200" dirty="0">
                <a:solidFill>
                  <a:srgbClr val="FFFFFF"/>
                </a:solidFill>
                <a:latin typeface="Montserrat Light"/>
                <a:cs typeface="Arial"/>
              </a:rPr>
              <a:t> Få spelare/boll​</a:t>
            </a:r>
          </a:p>
          <a:p>
            <a:pPr>
              <a:buAutoNum type="arabicPeriod"/>
            </a:pPr>
            <a:r>
              <a:rPr lang="sv-SE" sz="3200" dirty="0">
                <a:solidFill>
                  <a:srgbClr val="FFFFFF"/>
                </a:solidFill>
                <a:latin typeface="Montserrat Light"/>
                <a:cs typeface="Arial"/>
              </a:rPr>
              <a:t> Rotationer​</a:t>
            </a:r>
          </a:p>
          <a:p>
            <a:pPr>
              <a:buAutoNum type="arabicPeriod"/>
            </a:pPr>
            <a:r>
              <a:rPr lang="sv-SE" sz="3200" dirty="0">
                <a:solidFill>
                  <a:srgbClr val="FFFFFF"/>
                </a:solidFill>
                <a:latin typeface="Montserrat Light"/>
                <a:cs typeface="Arial"/>
              </a:rPr>
              <a:t> Övergång mellan övningar ​</a:t>
            </a:r>
          </a:p>
          <a:p>
            <a:pPr>
              <a:buAutoNum type="arabicPeriod"/>
            </a:pPr>
            <a:r>
              <a:rPr lang="sv-SE" sz="3200" dirty="0">
                <a:solidFill>
                  <a:srgbClr val="FFFFFF"/>
                </a:solidFill>
                <a:latin typeface="Montserrat Light"/>
                <a:cs typeface="Arial"/>
              </a:rPr>
              <a:t> Aktionsfrekvens/aktioner per tidsenhet​</a:t>
            </a:r>
          </a:p>
          <a:p>
            <a:pPr>
              <a:buAutoNum type="arabicPeriod"/>
            </a:pPr>
            <a:r>
              <a:rPr lang="sv-SE" sz="3200" dirty="0">
                <a:solidFill>
                  <a:srgbClr val="FFFFFF"/>
                </a:solidFill>
                <a:latin typeface="Montserrat Light"/>
                <a:cs typeface="Arial"/>
              </a:rPr>
              <a:t> Andel aktiva spelare​</a:t>
            </a:r>
          </a:p>
          <a:p>
            <a:r>
              <a:rPr lang="sv-SE" sz="3200" dirty="0">
                <a:solidFill>
                  <a:srgbClr val="FFFFFF"/>
                </a:solidFill>
                <a:latin typeface="Montserrat Light"/>
                <a:cs typeface="Segoe UI"/>
              </a:rPr>
              <a:t>7. Spelare per kvadratmeter</a:t>
            </a:r>
          </a:p>
        </p:txBody>
      </p:sp>
      <p:sp>
        <p:nvSpPr>
          <p:cNvPr id="5" name="textruta 4">
            <a:extLst>
              <a:ext uri="{FF2B5EF4-FFF2-40B4-BE49-F238E27FC236}">
                <a16:creationId xmlns:a16="http://schemas.microsoft.com/office/drawing/2014/main" id="{BA4D21DD-23E0-A432-038F-EF7284071176}"/>
              </a:ext>
            </a:extLst>
          </p:cNvPr>
          <p:cNvSpPr txBox="1"/>
          <p:nvPr/>
        </p:nvSpPr>
        <p:spPr>
          <a:xfrm>
            <a:off x="1598133" y="6719973"/>
            <a:ext cx="11842335"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dirty="0">
                <a:solidFill>
                  <a:srgbClr val="FFFFFF"/>
                </a:solidFill>
                <a:latin typeface="Montserrat Light"/>
              </a:rPr>
              <a:t>Att skapa en miljö som är så effektiv som möjligt genom att ha välplanerade moment grundar ofta för en bättre utbildningsmiljö. Tillämpa 1-7 för en bättre intensitet på träningen och ett bättre flöde.</a:t>
            </a:r>
            <a:endParaRPr lang="sv-SE" dirty="0"/>
          </a:p>
        </p:txBody>
      </p:sp>
      <p:sp>
        <p:nvSpPr>
          <p:cNvPr id="3" name="Rektangel med rundade hörn 11">
            <a:extLst>
              <a:ext uri="{FF2B5EF4-FFF2-40B4-BE49-F238E27FC236}">
                <a16:creationId xmlns:a16="http://schemas.microsoft.com/office/drawing/2014/main" id="{01AC7965-CB11-3775-24A6-14949C699EFB}"/>
              </a:ext>
            </a:extLst>
          </p:cNvPr>
          <p:cNvSpPr/>
          <p:nvPr/>
        </p:nvSpPr>
        <p:spPr>
          <a:xfrm>
            <a:off x="2372312" y="452296"/>
            <a:ext cx="19373093" cy="3033030"/>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dirty="0">
                <a:solidFill>
                  <a:prstClr val="white"/>
                </a:solidFill>
                <a:latin typeface="Mongoose Regular"/>
              </a:rPr>
              <a:t>TRÄNINGEN</a:t>
            </a:r>
            <a:endParaRPr lang="sv-SE" sz="4000" dirty="0">
              <a:solidFill>
                <a:srgbClr val="F5EF88"/>
              </a:solidFill>
              <a:latin typeface="Montserrat SemiBold" pitchFamily="2" charset="77"/>
            </a:endParaRPr>
          </a:p>
          <a:p>
            <a:pPr lvl="0" algn="ctr" fontAlgn="base">
              <a:defRPr/>
            </a:pPr>
            <a:endParaRPr lang="sv-SE" b="1" dirty="0">
              <a:solidFill>
                <a:srgbClr val="F5EF88"/>
              </a:solidFill>
              <a:latin typeface="Montserrat SemiBold" pitchFamily="2" charset="77"/>
            </a:endParaRPr>
          </a:p>
          <a:p>
            <a:pPr lvl="0" algn="ctr" fontAlgn="base">
              <a:defRPr/>
            </a:pPr>
            <a:r>
              <a:rPr lang="sv-SE" sz="3200" dirty="0">
                <a:solidFill>
                  <a:srgbClr val="F5EF88"/>
                </a:solidFill>
                <a:latin typeface="Montserrat SemiBold" pitchFamily="2" charset="77"/>
              </a:rPr>
              <a:t>Hur hjälper vi spelarna att utveckla egenskaper inom dessa områden på träning i åldrarna 6-9år?</a:t>
            </a:r>
          </a:p>
        </p:txBody>
      </p:sp>
    </p:spTree>
    <p:extLst>
      <p:ext uri="{BB962C8B-B14F-4D97-AF65-F5344CB8AC3E}">
        <p14:creationId xmlns:p14="http://schemas.microsoft.com/office/powerpoint/2010/main" val="1663219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1D990AE0-C2FA-4BC1-B6AB-2C48FB0E842A}"/>
              </a:ext>
            </a:extLst>
          </p:cNvPr>
          <p:cNvSpPr>
            <a:spLocks noChangeAspect="1"/>
          </p:cNvSpPr>
          <p:nvPr/>
        </p:nvSpPr>
        <p:spPr>
          <a:xfrm flipH="1" flipV="1">
            <a:off x="2664986" y="381263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 name="Ellips 11">
            <a:extLst>
              <a:ext uri="{FF2B5EF4-FFF2-40B4-BE49-F238E27FC236}">
                <a16:creationId xmlns:a16="http://schemas.microsoft.com/office/drawing/2014/main" id="{4FD8F73A-D026-4223-B754-CB57E7882B4F}"/>
              </a:ext>
            </a:extLst>
          </p:cNvPr>
          <p:cNvSpPr>
            <a:spLocks noChangeAspect="1"/>
          </p:cNvSpPr>
          <p:nvPr/>
        </p:nvSpPr>
        <p:spPr>
          <a:xfrm flipH="1" flipV="1">
            <a:off x="1855385" y="3752026"/>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6" name="textruta 15">
            <a:extLst>
              <a:ext uri="{FF2B5EF4-FFF2-40B4-BE49-F238E27FC236}">
                <a16:creationId xmlns:a16="http://schemas.microsoft.com/office/drawing/2014/main" id="{73B2B32B-0AC4-4B6F-8933-92DFBDBD234B}"/>
              </a:ext>
            </a:extLst>
          </p:cNvPr>
          <p:cNvSpPr txBox="1"/>
          <p:nvPr/>
        </p:nvSpPr>
        <p:spPr>
          <a:xfrm>
            <a:off x="1705734" y="2722593"/>
            <a:ext cx="16848775" cy="461665"/>
          </a:xfrm>
          <a:prstGeom prst="rect">
            <a:avLst/>
          </a:prstGeom>
          <a:noFill/>
        </p:spPr>
        <p:txBody>
          <a:bodyPr wrap="square" numCol="1" rtlCol="0">
            <a:spAutoFit/>
          </a:bodyPr>
          <a:lstStyle/>
          <a:p>
            <a:pPr fontAlgn="base"/>
            <a:r>
              <a:rPr lang="sv-SE" sz="2400" b="1">
                <a:solidFill>
                  <a:schemeClr val="bg1"/>
                </a:solidFill>
                <a:latin typeface="Montserrat SemiBold" pitchFamily="2" charset="77"/>
              </a:rPr>
              <a:t>1-mot-1		  2-mot-2		  3-mot-3		 4-mot-4	</a:t>
            </a:r>
          </a:p>
        </p:txBody>
      </p:sp>
      <p:sp>
        <p:nvSpPr>
          <p:cNvPr id="49" name="Ellips 48">
            <a:extLst>
              <a:ext uri="{FF2B5EF4-FFF2-40B4-BE49-F238E27FC236}">
                <a16:creationId xmlns:a16="http://schemas.microsoft.com/office/drawing/2014/main" id="{0021CAD2-F5D7-4046-BBE9-B3342E97F73F}"/>
              </a:ext>
            </a:extLst>
          </p:cNvPr>
          <p:cNvSpPr>
            <a:spLocks noChangeAspect="1"/>
          </p:cNvSpPr>
          <p:nvPr/>
        </p:nvSpPr>
        <p:spPr>
          <a:xfrm flipH="1" flipV="1">
            <a:off x="2664986" y="452257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0" name="Ellips 49">
            <a:extLst>
              <a:ext uri="{FF2B5EF4-FFF2-40B4-BE49-F238E27FC236}">
                <a16:creationId xmlns:a16="http://schemas.microsoft.com/office/drawing/2014/main" id="{079CE28E-DBA5-430E-9CA9-AD2F4788496A}"/>
              </a:ext>
            </a:extLst>
          </p:cNvPr>
          <p:cNvSpPr>
            <a:spLocks noChangeAspect="1"/>
          </p:cNvSpPr>
          <p:nvPr/>
        </p:nvSpPr>
        <p:spPr>
          <a:xfrm flipH="1" flipV="1">
            <a:off x="1855385" y="4532663"/>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1" name="Ellips 50">
            <a:extLst>
              <a:ext uri="{FF2B5EF4-FFF2-40B4-BE49-F238E27FC236}">
                <a16:creationId xmlns:a16="http://schemas.microsoft.com/office/drawing/2014/main" id="{9C3A425E-845C-490A-A4E8-A65025B86312}"/>
              </a:ext>
            </a:extLst>
          </p:cNvPr>
          <p:cNvSpPr>
            <a:spLocks noChangeAspect="1"/>
          </p:cNvSpPr>
          <p:nvPr/>
        </p:nvSpPr>
        <p:spPr>
          <a:xfrm flipH="1" flipV="1">
            <a:off x="2664986" y="523251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2" name="Ellips 51">
            <a:extLst>
              <a:ext uri="{FF2B5EF4-FFF2-40B4-BE49-F238E27FC236}">
                <a16:creationId xmlns:a16="http://schemas.microsoft.com/office/drawing/2014/main" id="{386AC14A-518E-4401-8899-34D66EE7D855}"/>
              </a:ext>
            </a:extLst>
          </p:cNvPr>
          <p:cNvSpPr>
            <a:spLocks noChangeAspect="1"/>
          </p:cNvSpPr>
          <p:nvPr/>
        </p:nvSpPr>
        <p:spPr>
          <a:xfrm flipH="1" flipV="1">
            <a:off x="1856791" y="525269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3" name="Ellips 52">
            <a:extLst>
              <a:ext uri="{FF2B5EF4-FFF2-40B4-BE49-F238E27FC236}">
                <a16:creationId xmlns:a16="http://schemas.microsoft.com/office/drawing/2014/main" id="{35CCD113-5C35-47DF-9713-9C1B52380ABF}"/>
              </a:ext>
            </a:extLst>
          </p:cNvPr>
          <p:cNvSpPr>
            <a:spLocks noChangeAspect="1"/>
          </p:cNvSpPr>
          <p:nvPr/>
        </p:nvSpPr>
        <p:spPr>
          <a:xfrm flipH="1" flipV="1">
            <a:off x="2664986" y="594245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4" name="Ellips 53">
            <a:extLst>
              <a:ext uri="{FF2B5EF4-FFF2-40B4-BE49-F238E27FC236}">
                <a16:creationId xmlns:a16="http://schemas.microsoft.com/office/drawing/2014/main" id="{7F66DAF9-9EBA-4F98-9CBF-565AC0882DB2}"/>
              </a:ext>
            </a:extLst>
          </p:cNvPr>
          <p:cNvSpPr>
            <a:spLocks noChangeAspect="1"/>
          </p:cNvSpPr>
          <p:nvPr/>
        </p:nvSpPr>
        <p:spPr>
          <a:xfrm flipH="1" flipV="1">
            <a:off x="1855385" y="5972730"/>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5" name="Ellips 54">
            <a:extLst>
              <a:ext uri="{FF2B5EF4-FFF2-40B4-BE49-F238E27FC236}">
                <a16:creationId xmlns:a16="http://schemas.microsoft.com/office/drawing/2014/main" id="{D3038CDF-B8C4-4406-957D-160497318E2B}"/>
              </a:ext>
            </a:extLst>
          </p:cNvPr>
          <p:cNvSpPr>
            <a:spLocks noChangeAspect="1"/>
          </p:cNvSpPr>
          <p:nvPr/>
        </p:nvSpPr>
        <p:spPr>
          <a:xfrm flipH="1" flipV="1">
            <a:off x="2664986" y="667512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6" name="Ellips 55">
            <a:extLst>
              <a:ext uri="{FF2B5EF4-FFF2-40B4-BE49-F238E27FC236}">
                <a16:creationId xmlns:a16="http://schemas.microsoft.com/office/drawing/2014/main" id="{7EE3D4EC-E7ED-4A4F-B726-E0B7A2D1CE11}"/>
              </a:ext>
            </a:extLst>
          </p:cNvPr>
          <p:cNvSpPr>
            <a:spLocks noChangeAspect="1"/>
          </p:cNvSpPr>
          <p:nvPr/>
        </p:nvSpPr>
        <p:spPr>
          <a:xfrm flipH="1" flipV="1">
            <a:off x="1855385" y="6692763"/>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7" name="Ellips 56">
            <a:extLst>
              <a:ext uri="{FF2B5EF4-FFF2-40B4-BE49-F238E27FC236}">
                <a16:creationId xmlns:a16="http://schemas.microsoft.com/office/drawing/2014/main" id="{0DBF72ED-1DF2-4FCE-A98F-15433F16F589}"/>
              </a:ext>
            </a:extLst>
          </p:cNvPr>
          <p:cNvSpPr>
            <a:spLocks noChangeAspect="1"/>
          </p:cNvSpPr>
          <p:nvPr/>
        </p:nvSpPr>
        <p:spPr>
          <a:xfrm flipH="1" flipV="1">
            <a:off x="2664986" y="738506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8" name="Ellips 57">
            <a:extLst>
              <a:ext uri="{FF2B5EF4-FFF2-40B4-BE49-F238E27FC236}">
                <a16:creationId xmlns:a16="http://schemas.microsoft.com/office/drawing/2014/main" id="{ABC4EB11-CA85-43FB-B9CC-A25FEC549212}"/>
              </a:ext>
            </a:extLst>
          </p:cNvPr>
          <p:cNvSpPr>
            <a:spLocks noChangeAspect="1"/>
          </p:cNvSpPr>
          <p:nvPr/>
        </p:nvSpPr>
        <p:spPr>
          <a:xfrm flipH="1" flipV="1">
            <a:off x="1855385" y="7352192"/>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9" name="Ellips 58">
            <a:extLst>
              <a:ext uri="{FF2B5EF4-FFF2-40B4-BE49-F238E27FC236}">
                <a16:creationId xmlns:a16="http://schemas.microsoft.com/office/drawing/2014/main" id="{19558467-7B3F-415A-831D-5B053B5AB7AE}"/>
              </a:ext>
            </a:extLst>
          </p:cNvPr>
          <p:cNvSpPr>
            <a:spLocks noChangeAspect="1"/>
          </p:cNvSpPr>
          <p:nvPr/>
        </p:nvSpPr>
        <p:spPr>
          <a:xfrm flipH="1" flipV="1">
            <a:off x="2664986" y="809501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0" name="Ellips 59">
            <a:extLst>
              <a:ext uri="{FF2B5EF4-FFF2-40B4-BE49-F238E27FC236}">
                <a16:creationId xmlns:a16="http://schemas.microsoft.com/office/drawing/2014/main" id="{EC7F4E28-C7AE-44DA-8F83-1F943DF02F87}"/>
              </a:ext>
            </a:extLst>
          </p:cNvPr>
          <p:cNvSpPr>
            <a:spLocks noChangeAspect="1"/>
          </p:cNvSpPr>
          <p:nvPr/>
        </p:nvSpPr>
        <p:spPr>
          <a:xfrm flipH="1" flipV="1">
            <a:off x="1855385" y="8072225"/>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1" name="Ellips 60">
            <a:extLst>
              <a:ext uri="{FF2B5EF4-FFF2-40B4-BE49-F238E27FC236}">
                <a16:creationId xmlns:a16="http://schemas.microsoft.com/office/drawing/2014/main" id="{27E50D42-F16E-4911-82D7-A37A41330DE1}"/>
              </a:ext>
            </a:extLst>
          </p:cNvPr>
          <p:cNvSpPr>
            <a:spLocks noChangeAspect="1"/>
          </p:cNvSpPr>
          <p:nvPr/>
        </p:nvSpPr>
        <p:spPr>
          <a:xfrm flipH="1" flipV="1">
            <a:off x="2664986" y="880495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2" name="Ellips 61">
            <a:extLst>
              <a:ext uri="{FF2B5EF4-FFF2-40B4-BE49-F238E27FC236}">
                <a16:creationId xmlns:a16="http://schemas.microsoft.com/office/drawing/2014/main" id="{3EB57E59-B49E-4AEA-AA23-63DD81AC9C9C}"/>
              </a:ext>
            </a:extLst>
          </p:cNvPr>
          <p:cNvSpPr>
            <a:spLocks noChangeAspect="1"/>
          </p:cNvSpPr>
          <p:nvPr/>
        </p:nvSpPr>
        <p:spPr>
          <a:xfrm flipH="1" flipV="1">
            <a:off x="1845138" y="879225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3" name="Ellips 62">
            <a:extLst>
              <a:ext uri="{FF2B5EF4-FFF2-40B4-BE49-F238E27FC236}">
                <a16:creationId xmlns:a16="http://schemas.microsoft.com/office/drawing/2014/main" id="{EE328735-BB28-4688-87F8-8E62ACC3918B}"/>
              </a:ext>
            </a:extLst>
          </p:cNvPr>
          <p:cNvSpPr>
            <a:spLocks noChangeAspect="1"/>
          </p:cNvSpPr>
          <p:nvPr/>
        </p:nvSpPr>
        <p:spPr>
          <a:xfrm flipH="1" flipV="1">
            <a:off x="2664986" y="954256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4" name="Ellips 63">
            <a:extLst>
              <a:ext uri="{FF2B5EF4-FFF2-40B4-BE49-F238E27FC236}">
                <a16:creationId xmlns:a16="http://schemas.microsoft.com/office/drawing/2014/main" id="{4AFDE557-891C-45E0-A80F-312FB5BE1D24}"/>
              </a:ext>
            </a:extLst>
          </p:cNvPr>
          <p:cNvSpPr>
            <a:spLocks noChangeAspect="1"/>
          </p:cNvSpPr>
          <p:nvPr/>
        </p:nvSpPr>
        <p:spPr>
          <a:xfrm flipH="1" flipV="1">
            <a:off x="1855385" y="9572895"/>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5" name="Ellips 64">
            <a:extLst>
              <a:ext uri="{FF2B5EF4-FFF2-40B4-BE49-F238E27FC236}">
                <a16:creationId xmlns:a16="http://schemas.microsoft.com/office/drawing/2014/main" id="{D83D2118-2493-4CDB-969E-125530D40E64}"/>
              </a:ext>
            </a:extLst>
          </p:cNvPr>
          <p:cNvSpPr>
            <a:spLocks noChangeAspect="1"/>
          </p:cNvSpPr>
          <p:nvPr/>
        </p:nvSpPr>
        <p:spPr>
          <a:xfrm flipH="1" flipV="1">
            <a:off x="2664986" y="1025251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6" name="Ellips 65">
            <a:extLst>
              <a:ext uri="{FF2B5EF4-FFF2-40B4-BE49-F238E27FC236}">
                <a16:creationId xmlns:a16="http://schemas.microsoft.com/office/drawing/2014/main" id="{399E8413-78A6-4B40-B7FA-ADACF0221421}"/>
              </a:ext>
            </a:extLst>
          </p:cNvPr>
          <p:cNvSpPr>
            <a:spLocks noChangeAspect="1"/>
          </p:cNvSpPr>
          <p:nvPr/>
        </p:nvSpPr>
        <p:spPr>
          <a:xfrm flipH="1" flipV="1">
            <a:off x="1855385" y="1029292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7" name="Ellips 66">
            <a:extLst>
              <a:ext uri="{FF2B5EF4-FFF2-40B4-BE49-F238E27FC236}">
                <a16:creationId xmlns:a16="http://schemas.microsoft.com/office/drawing/2014/main" id="{CBB79A68-AA23-42C5-9A7B-55337E2803F0}"/>
              </a:ext>
            </a:extLst>
          </p:cNvPr>
          <p:cNvSpPr>
            <a:spLocks noChangeAspect="1"/>
          </p:cNvSpPr>
          <p:nvPr/>
        </p:nvSpPr>
        <p:spPr>
          <a:xfrm flipH="1" flipV="1">
            <a:off x="2664986" y="1096245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8" name="Ellips 67">
            <a:extLst>
              <a:ext uri="{FF2B5EF4-FFF2-40B4-BE49-F238E27FC236}">
                <a16:creationId xmlns:a16="http://schemas.microsoft.com/office/drawing/2014/main" id="{40CF5B8F-4E45-4C35-8241-8A0B555913CA}"/>
              </a:ext>
            </a:extLst>
          </p:cNvPr>
          <p:cNvSpPr>
            <a:spLocks noChangeAspect="1"/>
          </p:cNvSpPr>
          <p:nvPr/>
        </p:nvSpPr>
        <p:spPr>
          <a:xfrm flipH="1" flipV="1">
            <a:off x="1855385" y="1095235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9" name="Ellips 68">
            <a:extLst>
              <a:ext uri="{FF2B5EF4-FFF2-40B4-BE49-F238E27FC236}">
                <a16:creationId xmlns:a16="http://schemas.microsoft.com/office/drawing/2014/main" id="{B29BFCC4-5912-43D5-8E40-D1667B8D69C0}"/>
              </a:ext>
            </a:extLst>
          </p:cNvPr>
          <p:cNvSpPr>
            <a:spLocks noChangeAspect="1"/>
          </p:cNvSpPr>
          <p:nvPr/>
        </p:nvSpPr>
        <p:spPr>
          <a:xfrm flipH="1" flipV="1">
            <a:off x="2664986" y="1167239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0" name="Ellips 69">
            <a:extLst>
              <a:ext uri="{FF2B5EF4-FFF2-40B4-BE49-F238E27FC236}">
                <a16:creationId xmlns:a16="http://schemas.microsoft.com/office/drawing/2014/main" id="{1098B411-A8F4-4ECC-A0E4-F6EDD183A3AD}"/>
              </a:ext>
            </a:extLst>
          </p:cNvPr>
          <p:cNvSpPr>
            <a:spLocks noChangeAspect="1"/>
          </p:cNvSpPr>
          <p:nvPr/>
        </p:nvSpPr>
        <p:spPr>
          <a:xfrm flipH="1" flipV="1">
            <a:off x="1855385" y="11672391"/>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1" name="Ellips 70">
            <a:extLst>
              <a:ext uri="{FF2B5EF4-FFF2-40B4-BE49-F238E27FC236}">
                <a16:creationId xmlns:a16="http://schemas.microsoft.com/office/drawing/2014/main" id="{C0D62C73-88EE-48DB-B723-AD6727758969}"/>
              </a:ext>
            </a:extLst>
          </p:cNvPr>
          <p:cNvSpPr>
            <a:spLocks noChangeAspect="1"/>
          </p:cNvSpPr>
          <p:nvPr/>
        </p:nvSpPr>
        <p:spPr>
          <a:xfrm flipH="1" flipV="1">
            <a:off x="6580198" y="381263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2" name="Ellips 71">
            <a:extLst>
              <a:ext uri="{FF2B5EF4-FFF2-40B4-BE49-F238E27FC236}">
                <a16:creationId xmlns:a16="http://schemas.microsoft.com/office/drawing/2014/main" id="{F8038465-F6F5-4E29-BE2C-FC788EAC5CAD}"/>
              </a:ext>
            </a:extLst>
          </p:cNvPr>
          <p:cNvSpPr>
            <a:spLocks noChangeAspect="1"/>
          </p:cNvSpPr>
          <p:nvPr/>
        </p:nvSpPr>
        <p:spPr>
          <a:xfrm flipH="1" flipV="1">
            <a:off x="5770603" y="3812633"/>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3" name="Ellips 72">
            <a:extLst>
              <a:ext uri="{FF2B5EF4-FFF2-40B4-BE49-F238E27FC236}">
                <a16:creationId xmlns:a16="http://schemas.microsoft.com/office/drawing/2014/main" id="{FAE2605A-BD47-4193-B46A-7630E91D8185}"/>
              </a:ext>
            </a:extLst>
          </p:cNvPr>
          <p:cNvSpPr>
            <a:spLocks noChangeAspect="1"/>
          </p:cNvSpPr>
          <p:nvPr/>
        </p:nvSpPr>
        <p:spPr>
          <a:xfrm flipH="1" flipV="1">
            <a:off x="6580198" y="452257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4" name="Ellips 73">
            <a:extLst>
              <a:ext uri="{FF2B5EF4-FFF2-40B4-BE49-F238E27FC236}">
                <a16:creationId xmlns:a16="http://schemas.microsoft.com/office/drawing/2014/main" id="{FDD0A7D3-BFDD-464A-B21F-12F23F71BDBA}"/>
              </a:ext>
            </a:extLst>
          </p:cNvPr>
          <p:cNvSpPr>
            <a:spLocks noChangeAspect="1"/>
          </p:cNvSpPr>
          <p:nvPr/>
        </p:nvSpPr>
        <p:spPr>
          <a:xfrm flipH="1" flipV="1">
            <a:off x="5770603" y="4522573"/>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5" name="Ellips 74">
            <a:extLst>
              <a:ext uri="{FF2B5EF4-FFF2-40B4-BE49-F238E27FC236}">
                <a16:creationId xmlns:a16="http://schemas.microsoft.com/office/drawing/2014/main" id="{FA9D6220-9540-4DCC-8FA0-1919C541278F}"/>
              </a:ext>
            </a:extLst>
          </p:cNvPr>
          <p:cNvSpPr>
            <a:spLocks noChangeAspect="1"/>
          </p:cNvSpPr>
          <p:nvPr/>
        </p:nvSpPr>
        <p:spPr>
          <a:xfrm flipH="1" flipV="1">
            <a:off x="6580198" y="523251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6" name="Ellips 75">
            <a:extLst>
              <a:ext uri="{FF2B5EF4-FFF2-40B4-BE49-F238E27FC236}">
                <a16:creationId xmlns:a16="http://schemas.microsoft.com/office/drawing/2014/main" id="{84BC548F-4E7A-4A4B-9191-BFA1163DD403}"/>
              </a:ext>
            </a:extLst>
          </p:cNvPr>
          <p:cNvSpPr>
            <a:spLocks noChangeAspect="1"/>
          </p:cNvSpPr>
          <p:nvPr/>
        </p:nvSpPr>
        <p:spPr>
          <a:xfrm flipH="1" flipV="1">
            <a:off x="5770603" y="523251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7" name="Ellips 76">
            <a:extLst>
              <a:ext uri="{FF2B5EF4-FFF2-40B4-BE49-F238E27FC236}">
                <a16:creationId xmlns:a16="http://schemas.microsoft.com/office/drawing/2014/main" id="{4D958172-8A0E-4BEA-B3C2-2D525E325140}"/>
              </a:ext>
            </a:extLst>
          </p:cNvPr>
          <p:cNvSpPr>
            <a:spLocks noChangeAspect="1"/>
          </p:cNvSpPr>
          <p:nvPr/>
        </p:nvSpPr>
        <p:spPr>
          <a:xfrm flipH="1" flipV="1">
            <a:off x="6580198" y="594245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8" name="Ellips 77">
            <a:extLst>
              <a:ext uri="{FF2B5EF4-FFF2-40B4-BE49-F238E27FC236}">
                <a16:creationId xmlns:a16="http://schemas.microsoft.com/office/drawing/2014/main" id="{35BB29A8-DA5A-449A-BFD7-2E82C75609EC}"/>
              </a:ext>
            </a:extLst>
          </p:cNvPr>
          <p:cNvSpPr>
            <a:spLocks noChangeAspect="1"/>
          </p:cNvSpPr>
          <p:nvPr/>
        </p:nvSpPr>
        <p:spPr>
          <a:xfrm flipH="1" flipV="1">
            <a:off x="5770603" y="594245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9" name="Ellips 78">
            <a:extLst>
              <a:ext uri="{FF2B5EF4-FFF2-40B4-BE49-F238E27FC236}">
                <a16:creationId xmlns:a16="http://schemas.microsoft.com/office/drawing/2014/main" id="{5A9CFD2F-A333-49A9-AFF2-2FCBC6D654FB}"/>
              </a:ext>
            </a:extLst>
          </p:cNvPr>
          <p:cNvSpPr>
            <a:spLocks noChangeAspect="1"/>
          </p:cNvSpPr>
          <p:nvPr/>
        </p:nvSpPr>
        <p:spPr>
          <a:xfrm flipH="1" flipV="1">
            <a:off x="6580198" y="667512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0" name="Ellips 79">
            <a:extLst>
              <a:ext uri="{FF2B5EF4-FFF2-40B4-BE49-F238E27FC236}">
                <a16:creationId xmlns:a16="http://schemas.microsoft.com/office/drawing/2014/main" id="{ECE7D4F5-3A9D-4A68-B6AD-E3C17401CC91}"/>
              </a:ext>
            </a:extLst>
          </p:cNvPr>
          <p:cNvSpPr>
            <a:spLocks noChangeAspect="1"/>
          </p:cNvSpPr>
          <p:nvPr/>
        </p:nvSpPr>
        <p:spPr>
          <a:xfrm flipH="1" flipV="1">
            <a:off x="5770603" y="667512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1" name="Ellips 80">
            <a:extLst>
              <a:ext uri="{FF2B5EF4-FFF2-40B4-BE49-F238E27FC236}">
                <a16:creationId xmlns:a16="http://schemas.microsoft.com/office/drawing/2014/main" id="{B3ED5B14-BF44-43DD-9F2C-69A2A8F55604}"/>
              </a:ext>
            </a:extLst>
          </p:cNvPr>
          <p:cNvSpPr>
            <a:spLocks noChangeAspect="1"/>
          </p:cNvSpPr>
          <p:nvPr/>
        </p:nvSpPr>
        <p:spPr>
          <a:xfrm flipH="1" flipV="1">
            <a:off x="6580198" y="738506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2" name="Ellips 81">
            <a:extLst>
              <a:ext uri="{FF2B5EF4-FFF2-40B4-BE49-F238E27FC236}">
                <a16:creationId xmlns:a16="http://schemas.microsoft.com/office/drawing/2014/main" id="{F768451E-8670-4F33-833D-F9FE70413D23}"/>
              </a:ext>
            </a:extLst>
          </p:cNvPr>
          <p:cNvSpPr>
            <a:spLocks noChangeAspect="1"/>
          </p:cNvSpPr>
          <p:nvPr/>
        </p:nvSpPr>
        <p:spPr>
          <a:xfrm flipH="1" flipV="1">
            <a:off x="5770603" y="738506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3" name="Ellips 82">
            <a:extLst>
              <a:ext uri="{FF2B5EF4-FFF2-40B4-BE49-F238E27FC236}">
                <a16:creationId xmlns:a16="http://schemas.microsoft.com/office/drawing/2014/main" id="{2914FCAD-3DCC-41AE-BAD9-39FD13CB8CD6}"/>
              </a:ext>
            </a:extLst>
          </p:cNvPr>
          <p:cNvSpPr>
            <a:spLocks noChangeAspect="1"/>
          </p:cNvSpPr>
          <p:nvPr/>
        </p:nvSpPr>
        <p:spPr>
          <a:xfrm flipH="1" flipV="1">
            <a:off x="6580198" y="809501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4" name="Ellips 83">
            <a:extLst>
              <a:ext uri="{FF2B5EF4-FFF2-40B4-BE49-F238E27FC236}">
                <a16:creationId xmlns:a16="http://schemas.microsoft.com/office/drawing/2014/main" id="{B69B840D-2623-4B7A-AD8A-F851349AACA7}"/>
              </a:ext>
            </a:extLst>
          </p:cNvPr>
          <p:cNvSpPr>
            <a:spLocks noChangeAspect="1"/>
          </p:cNvSpPr>
          <p:nvPr/>
        </p:nvSpPr>
        <p:spPr>
          <a:xfrm flipH="1" flipV="1">
            <a:off x="5770603" y="8095010"/>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5" name="Ellips 84">
            <a:extLst>
              <a:ext uri="{FF2B5EF4-FFF2-40B4-BE49-F238E27FC236}">
                <a16:creationId xmlns:a16="http://schemas.microsoft.com/office/drawing/2014/main" id="{9F94EF1C-AEE0-476B-9358-856B14EF4FA6}"/>
              </a:ext>
            </a:extLst>
          </p:cNvPr>
          <p:cNvSpPr>
            <a:spLocks noChangeAspect="1"/>
          </p:cNvSpPr>
          <p:nvPr/>
        </p:nvSpPr>
        <p:spPr>
          <a:xfrm flipH="1" flipV="1">
            <a:off x="6580198" y="880495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6" name="Ellips 85">
            <a:extLst>
              <a:ext uri="{FF2B5EF4-FFF2-40B4-BE49-F238E27FC236}">
                <a16:creationId xmlns:a16="http://schemas.microsoft.com/office/drawing/2014/main" id="{3C16AD7C-6F62-4C73-AB60-E24DD7EA24E5}"/>
              </a:ext>
            </a:extLst>
          </p:cNvPr>
          <p:cNvSpPr>
            <a:spLocks noChangeAspect="1"/>
          </p:cNvSpPr>
          <p:nvPr/>
        </p:nvSpPr>
        <p:spPr>
          <a:xfrm flipH="1" flipV="1">
            <a:off x="5770603" y="880495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7" name="Ellips 86">
            <a:extLst>
              <a:ext uri="{FF2B5EF4-FFF2-40B4-BE49-F238E27FC236}">
                <a16:creationId xmlns:a16="http://schemas.microsoft.com/office/drawing/2014/main" id="{A3E9DF56-8760-4411-A924-F6B8A1C84B53}"/>
              </a:ext>
            </a:extLst>
          </p:cNvPr>
          <p:cNvSpPr>
            <a:spLocks noChangeAspect="1"/>
          </p:cNvSpPr>
          <p:nvPr/>
        </p:nvSpPr>
        <p:spPr>
          <a:xfrm flipH="1" flipV="1">
            <a:off x="6580198" y="954256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8" name="Ellips 87">
            <a:extLst>
              <a:ext uri="{FF2B5EF4-FFF2-40B4-BE49-F238E27FC236}">
                <a16:creationId xmlns:a16="http://schemas.microsoft.com/office/drawing/2014/main" id="{FDFED65A-1ACF-4E56-9EEB-B48D6142B881}"/>
              </a:ext>
            </a:extLst>
          </p:cNvPr>
          <p:cNvSpPr>
            <a:spLocks noChangeAspect="1"/>
          </p:cNvSpPr>
          <p:nvPr/>
        </p:nvSpPr>
        <p:spPr>
          <a:xfrm flipH="1" flipV="1">
            <a:off x="5770603" y="9542567"/>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9" name="Ellips 88">
            <a:extLst>
              <a:ext uri="{FF2B5EF4-FFF2-40B4-BE49-F238E27FC236}">
                <a16:creationId xmlns:a16="http://schemas.microsoft.com/office/drawing/2014/main" id="{43AD3CE6-5253-4316-8AA2-32EB36FC7943}"/>
              </a:ext>
            </a:extLst>
          </p:cNvPr>
          <p:cNvSpPr>
            <a:spLocks noChangeAspect="1"/>
          </p:cNvSpPr>
          <p:nvPr/>
        </p:nvSpPr>
        <p:spPr>
          <a:xfrm flipH="1" flipV="1">
            <a:off x="6580198" y="1025251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0" name="Ellips 89">
            <a:extLst>
              <a:ext uri="{FF2B5EF4-FFF2-40B4-BE49-F238E27FC236}">
                <a16:creationId xmlns:a16="http://schemas.microsoft.com/office/drawing/2014/main" id="{1B830BA8-317B-4DAE-9BE9-1DBBD9B295C2}"/>
              </a:ext>
            </a:extLst>
          </p:cNvPr>
          <p:cNvSpPr>
            <a:spLocks noChangeAspect="1"/>
          </p:cNvSpPr>
          <p:nvPr/>
        </p:nvSpPr>
        <p:spPr>
          <a:xfrm flipH="1" flipV="1">
            <a:off x="5770603" y="10252510"/>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1" name="Ellips 90">
            <a:extLst>
              <a:ext uri="{FF2B5EF4-FFF2-40B4-BE49-F238E27FC236}">
                <a16:creationId xmlns:a16="http://schemas.microsoft.com/office/drawing/2014/main" id="{793FB0D9-6546-4012-AEF1-D5BCA530257B}"/>
              </a:ext>
            </a:extLst>
          </p:cNvPr>
          <p:cNvSpPr>
            <a:spLocks noChangeAspect="1"/>
          </p:cNvSpPr>
          <p:nvPr/>
        </p:nvSpPr>
        <p:spPr>
          <a:xfrm flipH="1" flipV="1">
            <a:off x="6580198" y="1096245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2" name="Ellips 91">
            <a:extLst>
              <a:ext uri="{FF2B5EF4-FFF2-40B4-BE49-F238E27FC236}">
                <a16:creationId xmlns:a16="http://schemas.microsoft.com/office/drawing/2014/main" id="{FEDE1C5E-F97E-463D-ADAE-FA8CD626B433}"/>
              </a:ext>
            </a:extLst>
          </p:cNvPr>
          <p:cNvSpPr>
            <a:spLocks noChangeAspect="1"/>
          </p:cNvSpPr>
          <p:nvPr/>
        </p:nvSpPr>
        <p:spPr>
          <a:xfrm flipH="1" flipV="1">
            <a:off x="5770603" y="10962450"/>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3" name="Ellips 92">
            <a:extLst>
              <a:ext uri="{FF2B5EF4-FFF2-40B4-BE49-F238E27FC236}">
                <a16:creationId xmlns:a16="http://schemas.microsoft.com/office/drawing/2014/main" id="{7823E98F-5759-4629-88EA-1C9B5D1AF9FF}"/>
              </a:ext>
            </a:extLst>
          </p:cNvPr>
          <p:cNvSpPr>
            <a:spLocks noChangeAspect="1"/>
          </p:cNvSpPr>
          <p:nvPr/>
        </p:nvSpPr>
        <p:spPr>
          <a:xfrm flipH="1" flipV="1">
            <a:off x="6580198" y="1167239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4" name="Ellips 93">
            <a:extLst>
              <a:ext uri="{FF2B5EF4-FFF2-40B4-BE49-F238E27FC236}">
                <a16:creationId xmlns:a16="http://schemas.microsoft.com/office/drawing/2014/main" id="{4535A5C9-1E33-4920-B760-4B33C898E465}"/>
              </a:ext>
            </a:extLst>
          </p:cNvPr>
          <p:cNvSpPr>
            <a:spLocks noChangeAspect="1"/>
          </p:cNvSpPr>
          <p:nvPr/>
        </p:nvSpPr>
        <p:spPr>
          <a:xfrm flipH="1" flipV="1">
            <a:off x="5770603" y="11672393"/>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5" name="Ellips 94">
            <a:extLst>
              <a:ext uri="{FF2B5EF4-FFF2-40B4-BE49-F238E27FC236}">
                <a16:creationId xmlns:a16="http://schemas.microsoft.com/office/drawing/2014/main" id="{CF15CD3A-FC84-45CC-879A-68FE5B24CE0B}"/>
              </a:ext>
            </a:extLst>
          </p:cNvPr>
          <p:cNvSpPr>
            <a:spLocks noChangeAspect="1"/>
          </p:cNvSpPr>
          <p:nvPr/>
        </p:nvSpPr>
        <p:spPr>
          <a:xfrm flipH="1" flipV="1">
            <a:off x="10235353" y="3842906"/>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6" name="Ellips 95">
            <a:extLst>
              <a:ext uri="{FF2B5EF4-FFF2-40B4-BE49-F238E27FC236}">
                <a16:creationId xmlns:a16="http://schemas.microsoft.com/office/drawing/2014/main" id="{D2D3B1B2-B04D-4642-95A1-6EFBC32508E3}"/>
              </a:ext>
            </a:extLst>
          </p:cNvPr>
          <p:cNvSpPr>
            <a:spLocks noChangeAspect="1"/>
          </p:cNvSpPr>
          <p:nvPr/>
        </p:nvSpPr>
        <p:spPr>
          <a:xfrm flipH="1" flipV="1">
            <a:off x="9425753" y="3842906"/>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7" name="Ellips 96">
            <a:extLst>
              <a:ext uri="{FF2B5EF4-FFF2-40B4-BE49-F238E27FC236}">
                <a16:creationId xmlns:a16="http://schemas.microsoft.com/office/drawing/2014/main" id="{E06682DB-8C83-4F77-8130-8D3A0235BAE0}"/>
              </a:ext>
            </a:extLst>
          </p:cNvPr>
          <p:cNvSpPr>
            <a:spLocks noChangeAspect="1"/>
          </p:cNvSpPr>
          <p:nvPr/>
        </p:nvSpPr>
        <p:spPr>
          <a:xfrm flipH="1" flipV="1">
            <a:off x="10235353" y="4552849"/>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8" name="Ellips 97">
            <a:extLst>
              <a:ext uri="{FF2B5EF4-FFF2-40B4-BE49-F238E27FC236}">
                <a16:creationId xmlns:a16="http://schemas.microsoft.com/office/drawing/2014/main" id="{1E0BF9A3-62A4-4A09-AC82-B300D8C93F31}"/>
              </a:ext>
            </a:extLst>
          </p:cNvPr>
          <p:cNvSpPr>
            <a:spLocks noChangeAspect="1"/>
          </p:cNvSpPr>
          <p:nvPr/>
        </p:nvSpPr>
        <p:spPr>
          <a:xfrm flipH="1" flipV="1">
            <a:off x="9425753" y="4552849"/>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9" name="Ellips 98">
            <a:extLst>
              <a:ext uri="{FF2B5EF4-FFF2-40B4-BE49-F238E27FC236}">
                <a16:creationId xmlns:a16="http://schemas.microsoft.com/office/drawing/2014/main" id="{5667A452-6489-4D16-BBDB-9B87FD458DB1}"/>
              </a:ext>
            </a:extLst>
          </p:cNvPr>
          <p:cNvSpPr>
            <a:spLocks noChangeAspect="1"/>
          </p:cNvSpPr>
          <p:nvPr/>
        </p:nvSpPr>
        <p:spPr>
          <a:xfrm flipH="1" flipV="1">
            <a:off x="10235353" y="5262789"/>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0" name="Ellips 99">
            <a:extLst>
              <a:ext uri="{FF2B5EF4-FFF2-40B4-BE49-F238E27FC236}">
                <a16:creationId xmlns:a16="http://schemas.microsoft.com/office/drawing/2014/main" id="{C9B6E59E-FE36-4A52-9D0A-313AD89F4784}"/>
              </a:ext>
            </a:extLst>
          </p:cNvPr>
          <p:cNvSpPr>
            <a:spLocks noChangeAspect="1"/>
          </p:cNvSpPr>
          <p:nvPr/>
        </p:nvSpPr>
        <p:spPr>
          <a:xfrm flipH="1" flipV="1">
            <a:off x="9425753" y="5262789"/>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1" name="Ellips 100">
            <a:extLst>
              <a:ext uri="{FF2B5EF4-FFF2-40B4-BE49-F238E27FC236}">
                <a16:creationId xmlns:a16="http://schemas.microsoft.com/office/drawing/2014/main" id="{CAB7642C-FDA5-463B-84EB-78813F922952}"/>
              </a:ext>
            </a:extLst>
          </p:cNvPr>
          <p:cNvSpPr>
            <a:spLocks noChangeAspect="1"/>
          </p:cNvSpPr>
          <p:nvPr/>
        </p:nvSpPr>
        <p:spPr>
          <a:xfrm flipH="1" flipV="1">
            <a:off x="10235353" y="597273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2" name="Ellips 101">
            <a:extLst>
              <a:ext uri="{FF2B5EF4-FFF2-40B4-BE49-F238E27FC236}">
                <a16:creationId xmlns:a16="http://schemas.microsoft.com/office/drawing/2014/main" id="{90ECBF6B-97F1-4C3E-BF83-E6FB091D643F}"/>
              </a:ext>
            </a:extLst>
          </p:cNvPr>
          <p:cNvSpPr>
            <a:spLocks noChangeAspect="1"/>
          </p:cNvSpPr>
          <p:nvPr/>
        </p:nvSpPr>
        <p:spPr>
          <a:xfrm flipH="1" flipV="1">
            <a:off x="9425753" y="5972732"/>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3" name="Ellips 102">
            <a:extLst>
              <a:ext uri="{FF2B5EF4-FFF2-40B4-BE49-F238E27FC236}">
                <a16:creationId xmlns:a16="http://schemas.microsoft.com/office/drawing/2014/main" id="{44C11F2F-3B65-49E5-B1DB-D72A4CF86660}"/>
              </a:ext>
            </a:extLst>
          </p:cNvPr>
          <p:cNvSpPr>
            <a:spLocks noChangeAspect="1"/>
          </p:cNvSpPr>
          <p:nvPr/>
        </p:nvSpPr>
        <p:spPr>
          <a:xfrm flipH="1" flipV="1">
            <a:off x="10235353" y="6705399"/>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4" name="Ellips 103">
            <a:extLst>
              <a:ext uri="{FF2B5EF4-FFF2-40B4-BE49-F238E27FC236}">
                <a16:creationId xmlns:a16="http://schemas.microsoft.com/office/drawing/2014/main" id="{5C540486-B0CD-4BD2-8297-17DFE67C0D64}"/>
              </a:ext>
            </a:extLst>
          </p:cNvPr>
          <p:cNvSpPr>
            <a:spLocks noChangeAspect="1"/>
          </p:cNvSpPr>
          <p:nvPr/>
        </p:nvSpPr>
        <p:spPr>
          <a:xfrm flipH="1" flipV="1">
            <a:off x="9425753" y="6705399"/>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5" name="Ellips 104">
            <a:extLst>
              <a:ext uri="{FF2B5EF4-FFF2-40B4-BE49-F238E27FC236}">
                <a16:creationId xmlns:a16="http://schemas.microsoft.com/office/drawing/2014/main" id="{34FB59F0-0D25-4C0B-852F-5A47D12AA1E2}"/>
              </a:ext>
            </a:extLst>
          </p:cNvPr>
          <p:cNvSpPr>
            <a:spLocks noChangeAspect="1"/>
          </p:cNvSpPr>
          <p:nvPr/>
        </p:nvSpPr>
        <p:spPr>
          <a:xfrm flipH="1" flipV="1">
            <a:off x="10235353" y="741534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6" name="Ellips 105">
            <a:extLst>
              <a:ext uri="{FF2B5EF4-FFF2-40B4-BE49-F238E27FC236}">
                <a16:creationId xmlns:a16="http://schemas.microsoft.com/office/drawing/2014/main" id="{D4E35022-4335-424C-B17A-1E9A2BA81842}"/>
              </a:ext>
            </a:extLst>
          </p:cNvPr>
          <p:cNvSpPr>
            <a:spLocks noChangeAspect="1"/>
          </p:cNvSpPr>
          <p:nvPr/>
        </p:nvSpPr>
        <p:spPr>
          <a:xfrm flipH="1" flipV="1">
            <a:off x="9425753" y="7415342"/>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7" name="Ellips 106">
            <a:extLst>
              <a:ext uri="{FF2B5EF4-FFF2-40B4-BE49-F238E27FC236}">
                <a16:creationId xmlns:a16="http://schemas.microsoft.com/office/drawing/2014/main" id="{FDD1361D-94B6-405F-AAF4-1452B15C4569}"/>
              </a:ext>
            </a:extLst>
          </p:cNvPr>
          <p:cNvSpPr>
            <a:spLocks noChangeAspect="1"/>
          </p:cNvSpPr>
          <p:nvPr/>
        </p:nvSpPr>
        <p:spPr>
          <a:xfrm flipH="1" flipV="1">
            <a:off x="10235353" y="812528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8" name="Ellips 107">
            <a:extLst>
              <a:ext uri="{FF2B5EF4-FFF2-40B4-BE49-F238E27FC236}">
                <a16:creationId xmlns:a16="http://schemas.microsoft.com/office/drawing/2014/main" id="{6A626959-EE09-4637-A7A5-B6A72791C9C3}"/>
              </a:ext>
            </a:extLst>
          </p:cNvPr>
          <p:cNvSpPr>
            <a:spLocks noChangeAspect="1"/>
          </p:cNvSpPr>
          <p:nvPr/>
        </p:nvSpPr>
        <p:spPr>
          <a:xfrm flipH="1" flipV="1">
            <a:off x="9425753" y="8125283"/>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9" name="Ellips 108">
            <a:extLst>
              <a:ext uri="{FF2B5EF4-FFF2-40B4-BE49-F238E27FC236}">
                <a16:creationId xmlns:a16="http://schemas.microsoft.com/office/drawing/2014/main" id="{83682AF8-E4F3-4E82-A801-0E220F8B1D36}"/>
              </a:ext>
            </a:extLst>
          </p:cNvPr>
          <p:cNvSpPr>
            <a:spLocks noChangeAspect="1"/>
          </p:cNvSpPr>
          <p:nvPr/>
        </p:nvSpPr>
        <p:spPr>
          <a:xfrm flipH="1" flipV="1">
            <a:off x="10235353" y="8835226"/>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0" name="Ellips 109">
            <a:extLst>
              <a:ext uri="{FF2B5EF4-FFF2-40B4-BE49-F238E27FC236}">
                <a16:creationId xmlns:a16="http://schemas.microsoft.com/office/drawing/2014/main" id="{4E081C30-196A-4C67-8AB9-4C3A990E5EB8}"/>
              </a:ext>
            </a:extLst>
          </p:cNvPr>
          <p:cNvSpPr>
            <a:spLocks noChangeAspect="1"/>
          </p:cNvSpPr>
          <p:nvPr/>
        </p:nvSpPr>
        <p:spPr>
          <a:xfrm flipH="1" flipV="1">
            <a:off x="9425753" y="8835226"/>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1" name="Ellips 110">
            <a:extLst>
              <a:ext uri="{FF2B5EF4-FFF2-40B4-BE49-F238E27FC236}">
                <a16:creationId xmlns:a16="http://schemas.microsoft.com/office/drawing/2014/main" id="{ABE4DBBA-E691-4288-A789-88B7F1D8A0B3}"/>
              </a:ext>
            </a:extLst>
          </p:cNvPr>
          <p:cNvSpPr>
            <a:spLocks noChangeAspect="1"/>
          </p:cNvSpPr>
          <p:nvPr/>
        </p:nvSpPr>
        <p:spPr>
          <a:xfrm flipH="1" flipV="1">
            <a:off x="10235353" y="957284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2" name="Ellips 111">
            <a:extLst>
              <a:ext uri="{FF2B5EF4-FFF2-40B4-BE49-F238E27FC236}">
                <a16:creationId xmlns:a16="http://schemas.microsoft.com/office/drawing/2014/main" id="{2F62DA27-F02B-4C46-8807-D1E3BB69B45F}"/>
              </a:ext>
            </a:extLst>
          </p:cNvPr>
          <p:cNvSpPr>
            <a:spLocks noChangeAspect="1"/>
          </p:cNvSpPr>
          <p:nvPr/>
        </p:nvSpPr>
        <p:spPr>
          <a:xfrm flipH="1" flipV="1">
            <a:off x="9425753" y="9572842"/>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3" name="Ellips 112">
            <a:extLst>
              <a:ext uri="{FF2B5EF4-FFF2-40B4-BE49-F238E27FC236}">
                <a16:creationId xmlns:a16="http://schemas.microsoft.com/office/drawing/2014/main" id="{C67835D6-DB7C-40F8-9C59-314DAA65052A}"/>
              </a:ext>
            </a:extLst>
          </p:cNvPr>
          <p:cNvSpPr>
            <a:spLocks noChangeAspect="1"/>
          </p:cNvSpPr>
          <p:nvPr/>
        </p:nvSpPr>
        <p:spPr>
          <a:xfrm flipH="1" flipV="1">
            <a:off x="10235353" y="1028278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4" name="Ellips 113">
            <a:extLst>
              <a:ext uri="{FF2B5EF4-FFF2-40B4-BE49-F238E27FC236}">
                <a16:creationId xmlns:a16="http://schemas.microsoft.com/office/drawing/2014/main" id="{69D76631-ACF4-42C6-8500-F58443F6D752}"/>
              </a:ext>
            </a:extLst>
          </p:cNvPr>
          <p:cNvSpPr>
            <a:spLocks noChangeAspect="1"/>
          </p:cNvSpPr>
          <p:nvPr/>
        </p:nvSpPr>
        <p:spPr>
          <a:xfrm flipH="1" flipV="1">
            <a:off x="9425753" y="10282782"/>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5" name="Ellips 114">
            <a:extLst>
              <a:ext uri="{FF2B5EF4-FFF2-40B4-BE49-F238E27FC236}">
                <a16:creationId xmlns:a16="http://schemas.microsoft.com/office/drawing/2014/main" id="{D7AA69C1-2AD4-496D-A973-4DA9B1DE56DD}"/>
              </a:ext>
            </a:extLst>
          </p:cNvPr>
          <p:cNvSpPr>
            <a:spLocks noChangeAspect="1"/>
          </p:cNvSpPr>
          <p:nvPr/>
        </p:nvSpPr>
        <p:spPr>
          <a:xfrm flipH="1" flipV="1">
            <a:off x="10235353" y="10992726"/>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6" name="Ellips 115">
            <a:extLst>
              <a:ext uri="{FF2B5EF4-FFF2-40B4-BE49-F238E27FC236}">
                <a16:creationId xmlns:a16="http://schemas.microsoft.com/office/drawing/2014/main" id="{6B9CBCF1-684C-4000-87C1-DF66306E4778}"/>
              </a:ext>
            </a:extLst>
          </p:cNvPr>
          <p:cNvSpPr>
            <a:spLocks noChangeAspect="1"/>
          </p:cNvSpPr>
          <p:nvPr/>
        </p:nvSpPr>
        <p:spPr>
          <a:xfrm flipH="1" flipV="1">
            <a:off x="9425753" y="10992726"/>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7" name="Ellips 116">
            <a:extLst>
              <a:ext uri="{FF2B5EF4-FFF2-40B4-BE49-F238E27FC236}">
                <a16:creationId xmlns:a16="http://schemas.microsoft.com/office/drawing/2014/main" id="{8FF99166-AE2D-404A-957E-5773297E337E}"/>
              </a:ext>
            </a:extLst>
          </p:cNvPr>
          <p:cNvSpPr>
            <a:spLocks noChangeAspect="1"/>
          </p:cNvSpPr>
          <p:nvPr/>
        </p:nvSpPr>
        <p:spPr>
          <a:xfrm flipH="1" flipV="1">
            <a:off x="10235353" y="11702666"/>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8" name="Ellips 117">
            <a:extLst>
              <a:ext uri="{FF2B5EF4-FFF2-40B4-BE49-F238E27FC236}">
                <a16:creationId xmlns:a16="http://schemas.microsoft.com/office/drawing/2014/main" id="{29078C02-968C-4FFC-87A7-003869EDD98F}"/>
              </a:ext>
            </a:extLst>
          </p:cNvPr>
          <p:cNvSpPr>
            <a:spLocks noChangeAspect="1"/>
          </p:cNvSpPr>
          <p:nvPr/>
        </p:nvSpPr>
        <p:spPr>
          <a:xfrm flipH="1" flipV="1">
            <a:off x="9425753" y="11702666"/>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9" name="Ellips 118">
            <a:extLst>
              <a:ext uri="{FF2B5EF4-FFF2-40B4-BE49-F238E27FC236}">
                <a16:creationId xmlns:a16="http://schemas.microsoft.com/office/drawing/2014/main" id="{E85AC2BC-6225-41B1-8D87-73F871DA5B20}"/>
              </a:ext>
            </a:extLst>
          </p:cNvPr>
          <p:cNvSpPr>
            <a:spLocks noChangeAspect="1"/>
          </p:cNvSpPr>
          <p:nvPr/>
        </p:nvSpPr>
        <p:spPr>
          <a:xfrm flipH="1" flipV="1">
            <a:off x="13878186" y="3873234"/>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0" name="Ellips 119">
            <a:extLst>
              <a:ext uri="{FF2B5EF4-FFF2-40B4-BE49-F238E27FC236}">
                <a16:creationId xmlns:a16="http://schemas.microsoft.com/office/drawing/2014/main" id="{250610B7-4486-4423-A27F-A0033DDA486E}"/>
              </a:ext>
            </a:extLst>
          </p:cNvPr>
          <p:cNvSpPr>
            <a:spLocks noChangeAspect="1"/>
          </p:cNvSpPr>
          <p:nvPr/>
        </p:nvSpPr>
        <p:spPr>
          <a:xfrm flipH="1" flipV="1">
            <a:off x="13068588" y="3873234"/>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1" name="Ellips 120">
            <a:extLst>
              <a:ext uri="{FF2B5EF4-FFF2-40B4-BE49-F238E27FC236}">
                <a16:creationId xmlns:a16="http://schemas.microsoft.com/office/drawing/2014/main" id="{76CBA1B2-1171-4132-9714-CFAE872CAB64}"/>
              </a:ext>
            </a:extLst>
          </p:cNvPr>
          <p:cNvSpPr>
            <a:spLocks noChangeAspect="1"/>
          </p:cNvSpPr>
          <p:nvPr/>
        </p:nvSpPr>
        <p:spPr>
          <a:xfrm flipH="1" flipV="1">
            <a:off x="13878186" y="4583178"/>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2" name="Ellips 121">
            <a:extLst>
              <a:ext uri="{FF2B5EF4-FFF2-40B4-BE49-F238E27FC236}">
                <a16:creationId xmlns:a16="http://schemas.microsoft.com/office/drawing/2014/main" id="{B5714762-8F2F-4A70-B020-CACC9A777417}"/>
              </a:ext>
            </a:extLst>
          </p:cNvPr>
          <p:cNvSpPr>
            <a:spLocks noChangeAspect="1"/>
          </p:cNvSpPr>
          <p:nvPr/>
        </p:nvSpPr>
        <p:spPr>
          <a:xfrm flipH="1" flipV="1">
            <a:off x="13068588" y="458317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3" name="Ellips 122">
            <a:extLst>
              <a:ext uri="{FF2B5EF4-FFF2-40B4-BE49-F238E27FC236}">
                <a16:creationId xmlns:a16="http://schemas.microsoft.com/office/drawing/2014/main" id="{ACC14E0D-1C7E-4084-B4C1-3521677DB339}"/>
              </a:ext>
            </a:extLst>
          </p:cNvPr>
          <p:cNvSpPr>
            <a:spLocks noChangeAspect="1"/>
          </p:cNvSpPr>
          <p:nvPr/>
        </p:nvSpPr>
        <p:spPr>
          <a:xfrm flipH="1" flipV="1">
            <a:off x="13878186" y="5293118"/>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4" name="Ellips 123">
            <a:extLst>
              <a:ext uri="{FF2B5EF4-FFF2-40B4-BE49-F238E27FC236}">
                <a16:creationId xmlns:a16="http://schemas.microsoft.com/office/drawing/2014/main" id="{F6B583B7-BE9A-4F9D-9B82-08793175FBC7}"/>
              </a:ext>
            </a:extLst>
          </p:cNvPr>
          <p:cNvSpPr>
            <a:spLocks noChangeAspect="1"/>
          </p:cNvSpPr>
          <p:nvPr/>
        </p:nvSpPr>
        <p:spPr>
          <a:xfrm flipH="1" flipV="1">
            <a:off x="13068588" y="529311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5" name="Ellips 124">
            <a:extLst>
              <a:ext uri="{FF2B5EF4-FFF2-40B4-BE49-F238E27FC236}">
                <a16:creationId xmlns:a16="http://schemas.microsoft.com/office/drawing/2014/main" id="{417A9BE2-4EE5-48AE-8325-8934419946CB}"/>
              </a:ext>
            </a:extLst>
          </p:cNvPr>
          <p:cNvSpPr>
            <a:spLocks noChangeAspect="1"/>
          </p:cNvSpPr>
          <p:nvPr/>
        </p:nvSpPr>
        <p:spPr>
          <a:xfrm flipH="1" flipV="1">
            <a:off x="13878186" y="600306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6" name="Ellips 125">
            <a:extLst>
              <a:ext uri="{FF2B5EF4-FFF2-40B4-BE49-F238E27FC236}">
                <a16:creationId xmlns:a16="http://schemas.microsoft.com/office/drawing/2014/main" id="{AC55D0B7-1E3B-4D24-9B9F-620E8625307D}"/>
              </a:ext>
            </a:extLst>
          </p:cNvPr>
          <p:cNvSpPr>
            <a:spLocks noChangeAspect="1"/>
          </p:cNvSpPr>
          <p:nvPr/>
        </p:nvSpPr>
        <p:spPr>
          <a:xfrm flipH="1" flipV="1">
            <a:off x="13068588" y="600306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7" name="Ellips 126">
            <a:extLst>
              <a:ext uri="{FF2B5EF4-FFF2-40B4-BE49-F238E27FC236}">
                <a16:creationId xmlns:a16="http://schemas.microsoft.com/office/drawing/2014/main" id="{0BD4FF74-0EAE-4EDD-A672-F89771DDB5B8}"/>
              </a:ext>
            </a:extLst>
          </p:cNvPr>
          <p:cNvSpPr>
            <a:spLocks noChangeAspect="1"/>
          </p:cNvSpPr>
          <p:nvPr/>
        </p:nvSpPr>
        <p:spPr>
          <a:xfrm flipH="1" flipV="1">
            <a:off x="13878186" y="6735728"/>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8" name="Ellips 127">
            <a:extLst>
              <a:ext uri="{FF2B5EF4-FFF2-40B4-BE49-F238E27FC236}">
                <a16:creationId xmlns:a16="http://schemas.microsoft.com/office/drawing/2014/main" id="{CD4D6F92-0D5D-44B5-9304-04DBCF65ABF4}"/>
              </a:ext>
            </a:extLst>
          </p:cNvPr>
          <p:cNvSpPr>
            <a:spLocks noChangeAspect="1"/>
          </p:cNvSpPr>
          <p:nvPr/>
        </p:nvSpPr>
        <p:spPr>
          <a:xfrm flipH="1" flipV="1">
            <a:off x="13068588" y="6735728"/>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9" name="Ellips 128">
            <a:extLst>
              <a:ext uri="{FF2B5EF4-FFF2-40B4-BE49-F238E27FC236}">
                <a16:creationId xmlns:a16="http://schemas.microsoft.com/office/drawing/2014/main" id="{43D68820-1EF4-41EA-817D-82AF7F601F7A}"/>
              </a:ext>
            </a:extLst>
          </p:cNvPr>
          <p:cNvSpPr>
            <a:spLocks noChangeAspect="1"/>
          </p:cNvSpPr>
          <p:nvPr/>
        </p:nvSpPr>
        <p:spPr>
          <a:xfrm flipH="1" flipV="1">
            <a:off x="13878186" y="744567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0" name="Ellips 129">
            <a:extLst>
              <a:ext uri="{FF2B5EF4-FFF2-40B4-BE49-F238E27FC236}">
                <a16:creationId xmlns:a16="http://schemas.microsoft.com/office/drawing/2014/main" id="{6F70700F-43F2-43E5-A0CE-7273425EF9CD}"/>
              </a:ext>
            </a:extLst>
          </p:cNvPr>
          <p:cNvSpPr>
            <a:spLocks noChangeAspect="1"/>
          </p:cNvSpPr>
          <p:nvPr/>
        </p:nvSpPr>
        <p:spPr>
          <a:xfrm flipH="1" flipV="1">
            <a:off x="13068588" y="744567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1" name="Ellips 130">
            <a:extLst>
              <a:ext uri="{FF2B5EF4-FFF2-40B4-BE49-F238E27FC236}">
                <a16:creationId xmlns:a16="http://schemas.microsoft.com/office/drawing/2014/main" id="{BD0227A0-17F9-4D0E-A198-4CED97EA7905}"/>
              </a:ext>
            </a:extLst>
          </p:cNvPr>
          <p:cNvSpPr>
            <a:spLocks noChangeAspect="1"/>
          </p:cNvSpPr>
          <p:nvPr/>
        </p:nvSpPr>
        <p:spPr>
          <a:xfrm flipH="1" flipV="1">
            <a:off x="13878186" y="815561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2" name="Ellips 131">
            <a:extLst>
              <a:ext uri="{FF2B5EF4-FFF2-40B4-BE49-F238E27FC236}">
                <a16:creationId xmlns:a16="http://schemas.microsoft.com/office/drawing/2014/main" id="{CAA7441B-496F-4010-B4DE-D7B50C7665E4}"/>
              </a:ext>
            </a:extLst>
          </p:cNvPr>
          <p:cNvSpPr>
            <a:spLocks noChangeAspect="1"/>
          </p:cNvSpPr>
          <p:nvPr/>
        </p:nvSpPr>
        <p:spPr>
          <a:xfrm flipH="1" flipV="1">
            <a:off x="13068588" y="8155612"/>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3" name="Ellips 132">
            <a:extLst>
              <a:ext uri="{FF2B5EF4-FFF2-40B4-BE49-F238E27FC236}">
                <a16:creationId xmlns:a16="http://schemas.microsoft.com/office/drawing/2014/main" id="{34D83B1F-1F09-47C6-A54B-1E4C06902C19}"/>
              </a:ext>
            </a:extLst>
          </p:cNvPr>
          <p:cNvSpPr>
            <a:spLocks noChangeAspect="1"/>
          </p:cNvSpPr>
          <p:nvPr/>
        </p:nvSpPr>
        <p:spPr>
          <a:xfrm flipH="1" flipV="1">
            <a:off x="13878186" y="8865555"/>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4" name="Ellips 133">
            <a:extLst>
              <a:ext uri="{FF2B5EF4-FFF2-40B4-BE49-F238E27FC236}">
                <a16:creationId xmlns:a16="http://schemas.microsoft.com/office/drawing/2014/main" id="{10A1D029-F358-4AEC-8996-87BF1DF397F3}"/>
              </a:ext>
            </a:extLst>
          </p:cNvPr>
          <p:cNvSpPr>
            <a:spLocks noChangeAspect="1"/>
          </p:cNvSpPr>
          <p:nvPr/>
        </p:nvSpPr>
        <p:spPr>
          <a:xfrm flipH="1" flipV="1">
            <a:off x="13068588" y="8865555"/>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5" name="Ellips 134">
            <a:extLst>
              <a:ext uri="{FF2B5EF4-FFF2-40B4-BE49-F238E27FC236}">
                <a16:creationId xmlns:a16="http://schemas.microsoft.com/office/drawing/2014/main" id="{233490B5-3062-4F0E-B6CE-5B1DD242E896}"/>
              </a:ext>
            </a:extLst>
          </p:cNvPr>
          <p:cNvSpPr>
            <a:spLocks noChangeAspect="1"/>
          </p:cNvSpPr>
          <p:nvPr/>
        </p:nvSpPr>
        <p:spPr>
          <a:xfrm flipH="1" flipV="1">
            <a:off x="13878186" y="960317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6" name="Ellips 135">
            <a:extLst>
              <a:ext uri="{FF2B5EF4-FFF2-40B4-BE49-F238E27FC236}">
                <a16:creationId xmlns:a16="http://schemas.microsoft.com/office/drawing/2014/main" id="{FC5C561B-B681-4755-91FA-27BC41A0D495}"/>
              </a:ext>
            </a:extLst>
          </p:cNvPr>
          <p:cNvSpPr>
            <a:spLocks noChangeAspect="1"/>
          </p:cNvSpPr>
          <p:nvPr/>
        </p:nvSpPr>
        <p:spPr>
          <a:xfrm flipH="1" flipV="1">
            <a:off x="13068588" y="960317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7" name="Ellips 136">
            <a:extLst>
              <a:ext uri="{FF2B5EF4-FFF2-40B4-BE49-F238E27FC236}">
                <a16:creationId xmlns:a16="http://schemas.microsoft.com/office/drawing/2014/main" id="{C5E362D4-1AC9-473A-9B05-BE4E1FCA6589}"/>
              </a:ext>
            </a:extLst>
          </p:cNvPr>
          <p:cNvSpPr>
            <a:spLocks noChangeAspect="1"/>
          </p:cNvSpPr>
          <p:nvPr/>
        </p:nvSpPr>
        <p:spPr>
          <a:xfrm flipH="1" flipV="1">
            <a:off x="13878186" y="1031311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8" name="Ellips 137">
            <a:extLst>
              <a:ext uri="{FF2B5EF4-FFF2-40B4-BE49-F238E27FC236}">
                <a16:creationId xmlns:a16="http://schemas.microsoft.com/office/drawing/2014/main" id="{7CD68C43-0EB4-41BC-973E-4FE9D0353E61}"/>
              </a:ext>
            </a:extLst>
          </p:cNvPr>
          <p:cNvSpPr>
            <a:spLocks noChangeAspect="1"/>
          </p:cNvSpPr>
          <p:nvPr/>
        </p:nvSpPr>
        <p:spPr>
          <a:xfrm flipH="1" flipV="1">
            <a:off x="13068588" y="1031311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9" name="Ellips 138">
            <a:extLst>
              <a:ext uri="{FF2B5EF4-FFF2-40B4-BE49-F238E27FC236}">
                <a16:creationId xmlns:a16="http://schemas.microsoft.com/office/drawing/2014/main" id="{05DCC647-CB16-490F-B3A5-0D2603CF70A4}"/>
              </a:ext>
            </a:extLst>
          </p:cNvPr>
          <p:cNvSpPr>
            <a:spLocks noChangeAspect="1"/>
          </p:cNvSpPr>
          <p:nvPr/>
        </p:nvSpPr>
        <p:spPr>
          <a:xfrm flipH="1" flipV="1">
            <a:off x="13878186" y="11023054"/>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40" name="Ellips 139">
            <a:extLst>
              <a:ext uri="{FF2B5EF4-FFF2-40B4-BE49-F238E27FC236}">
                <a16:creationId xmlns:a16="http://schemas.microsoft.com/office/drawing/2014/main" id="{0E3AA1AD-5D5C-4BCE-A4A6-AC54DAF8CE42}"/>
              </a:ext>
            </a:extLst>
          </p:cNvPr>
          <p:cNvSpPr>
            <a:spLocks noChangeAspect="1"/>
          </p:cNvSpPr>
          <p:nvPr/>
        </p:nvSpPr>
        <p:spPr>
          <a:xfrm flipH="1" flipV="1">
            <a:off x="13068588" y="11023054"/>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41" name="Ellips 140">
            <a:extLst>
              <a:ext uri="{FF2B5EF4-FFF2-40B4-BE49-F238E27FC236}">
                <a16:creationId xmlns:a16="http://schemas.microsoft.com/office/drawing/2014/main" id="{9CE63976-5776-4CB7-AE0E-5A0046280104}"/>
              </a:ext>
            </a:extLst>
          </p:cNvPr>
          <p:cNvSpPr>
            <a:spLocks noChangeAspect="1"/>
          </p:cNvSpPr>
          <p:nvPr/>
        </p:nvSpPr>
        <p:spPr>
          <a:xfrm flipH="1" flipV="1">
            <a:off x="13878186" y="11732995"/>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42" name="Ellips 141">
            <a:extLst>
              <a:ext uri="{FF2B5EF4-FFF2-40B4-BE49-F238E27FC236}">
                <a16:creationId xmlns:a16="http://schemas.microsoft.com/office/drawing/2014/main" id="{F927FB2E-E676-4261-85B2-E20F6D8D0E4C}"/>
              </a:ext>
            </a:extLst>
          </p:cNvPr>
          <p:cNvSpPr>
            <a:spLocks noChangeAspect="1"/>
          </p:cNvSpPr>
          <p:nvPr/>
        </p:nvSpPr>
        <p:spPr>
          <a:xfrm flipH="1" flipV="1">
            <a:off x="13068588" y="11732995"/>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3" name="Rubrik 1">
            <a:extLst>
              <a:ext uri="{FF2B5EF4-FFF2-40B4-BE49-F238E27FC236}">
                <a16:creationId xmlns:a16="http://schemas.microsoft.com/office/drawing/2014/main" id="{6F1B9893-3A6D-5CCD-CB75-7330E0A6F672}"/>
              </a:ext>
            </a:extLst>
          </p:cNvPr>
          <p:cNvSpPr>
            <a:spLocks noGrp="1"/>
          </p:cNvSpPr>
          <p:nvPr>
            <p:ph type="title"/>
          </p:nvPr>
        </p:nvSpPr>
        <p:spPr>
          <a:xfrm>
            <a:off x="1596539" y="864402"/>
            <a:ext cx="21029831" cy="1124263"/>
          </a:xfrm>
        </p:spPr>
        <p:txBody>
          <a:bodyPr>
            <a:normAutofit fontScale="90000"/>
          </a:bodyPr>
          <a:lstStyle/>
          <a:p>
            <a:pPr algn="ctr"/>
            <a:r>
              <a:rPr lang="sv-SE" sz="7200" dirty="0">
                <a:solidFill>
                  <a:srgbClr val="F5EF88"/>
                </a:solidFill>
                <a:latin typeface="Mongoose Regular" panose="02000000000000000000" pitchFamily="2" charset="77"/>
              </a:rPr>
              <a:t> </a:t>
            </a:r>
            <a:r>
              <a:rPr lang="sv-SE" sz="8000" dirty="0">
                <a:solidFill>
                  <a:schemeClr val="bg1"/>
                </a:solidFill>
                <a:latin typeface="Mongoose Regular" panose="02000000000000000000" pitchFamily="2" charset="77"/>
              </a:rPr>
              <a:t>TRÄNINGEN </a:t>
            </a:r>
            <a:br>
              <a:rPr lang="sv-SE" sz="7200" dirty="0">
                <a:solidFill>
                  <a:srgbClr val="F5EF88"/>
                </a:solidFill>
                <a:latin typeface="Mongoose Regular" panose="02000000000000000000" pitchFamily="2" charset="77"/>
              </a:rPr>
            </a:br>
            <a:r>
              <a:rPr lang="sv-SE" sz="7200" dirty="0">
                <a:solidFill>
                  <a:srgbClr val="F5EF88"/>
                </a:solidFill>
                <a:latin typeface="Mongoose Regular" panose="02000000000000000000" pitchFamily="2" charset="77"/>
              </a:rPr>
              <a:t>BOLLTOUCHPRINCIPEN</a:t>
            </a:r>
          </a:p>
        </p:txBody>
      </p:sp>
      <p:grpSp>
        <p:nvGrpSpPr>
          <p:cNvPr id="8" name="Grupp 7">
            <a:extLst>
              <a:ext uri="{FF2B5EF4-FFF2-40B4-BE49-F238E27FC236}">
                <a16:creationId xmlns:a16="http://schemas.microsoft.com/office/drawing/2014/main" id="{934278A9-9A24-EE19-FEEB-8B360B89F4E1}"/>
              </a:ext>
            </a:extLst>
          </p:cNvPr>
          <p:cNvGrpSpPr/>
          <p:nvPr/>
        </p:nvGrpSpPr>
        <p:grpSpPr>
          <a:xfrm>
            <a:off x="17129278" y="2019016"/>
            <a:ext cx="5576844" cy="5396326"/>
            <a:chOff x="15598440" y="3387270"/>
            <a:chExt cx="5576844" cy="5396326"/>
          </a:xfrm>
        </p:grpSpPr>
        <p:pic>
          <p:nvPicPr>
            <p:cNvPr id="7" name="Bildobjekt 6" descr="En bild som visar cirkel, skärmbild, mörker, ljus&#10;&#10;Automatiskt genererad beskrivning">
              <a:extLst>
                <a:ext uri="{FF2B5EF4-FFF2-40B4-BE49-F238E27FC236}">
                  <a16:creationId xmlns:a16="http://schemas.microsoft.com/office/drawing/2014/main" id="{8E1E587D-6D62-9CEF-AA02-C8D2D5620EE2}"/>
                </a:ext>
              </a:extLst>
            </p:cNvPr>
            <p:cNvPicPr>
              <a:picLocks noChangeAspect="1"/>
            </p:cNvPicPr>
            <p:nvPr/>
          </p:nvPicPr>
          <p:blipFill>
            <a:blip r:embed="rId4"/>
            <a:stretch>
              <a:fillRect/>
            </a:stretch>
          </p:blipFill>
          <p:spPr>
            <a:xfrm>
              <a:off x="15750317" y="3387270"/>
              <a:ext cx="5424967" cy="5396326"/>
            </a:xfrm>
            <a:prstGeom prst="rect">
              <a:avLst/>
            </a:prstGeom>
          </p:spPr>
        </p:pic>
        <p:sp>
          <p:nvSpPr>
            <p:cNvPr id="5" name="Rektangel med rundade hörn 11">
              <a:extLst>
                <a:ext uri="{FF2B5EF4-FFF2-40B4-BE49-F238E27FC236}">
                  <a16:creationId xmlns:a16="http://schemas.microsoft.com/office/drawing/2014/main" id="{5CC3C82E-607B-C06E-3E3D-481C178A2472}"/>
                </a:ext>
              </a:extLst>
            </p:cNvPr>
            <p:cNvSpPr/>
            <p:nvPr/>
          </p:nvSpPr>
          <p:spPr>
            <a:xfrm rot="418476">
              <a:off x="15598440" y="5153207"/>
              <a:ext cx="5472249"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sv-SE" sz="1800" b="1">
                  <a:solidFill>
                    <a:schemeClr val="bg1"/>
                  </a:solidFill>
                  <a:latin typeface="Montserrat SemiBold" pitchFamily="2" charset="77"/>
                </a:rPr>
                <a:t>Hur många spelare har bollen </a:t>
              </a:r>
              <a:br>
                <a:rPr lang="sv-SE" sz="1800" b="1">
                  <a:solidFill>
                    <a:schemeClr val="bg1"/>
                  </a:solidFill>
                  <a:latin typeface="Montserrat SemiBold" pitchFamily="2" charset="77"/>
                </a:rPr>
              </a:br>
              <a:r>
                <a:rPr lang="sv-SE" sz="1800" b="1">
                  <a:solidFill>
                    <a:schemeClr val="bg1"/>
                  </a:solidFill>
                  <a:latin typeface="Montserrat SemiBold" pitchFamily="2" charset="77"/>
                </a:rPr>
                <a:t>vid respektive övning? </a:t>
              </a:r>
            </a:p>
            <a:p>
              <a:pPr algn="ctr"/>
              <a:endParaRPr lang="sv-SE" sz="1800">
                <a:solidFill>
                  <a:schemeClr val="bg1"/>
                </a:solidFill>
                <a:latin typeface="Montserrat" panose="00000500000000000000" pitchFamily="2" charset="0"/>
              </a:endParaRPr>
            </a:p>
            <a:p>
              <a:pPr algn="ctr"/>
              <a:r>
                <a:rPr lang="sv-SE" sz="1800">
                  <a:solidFill>
                    <a:schemeClr val="bg1"/>
                  </a:solidFill>
                  <a:latin typeface="Montserrat Light" pitchFamily="2" charset="77"/>
                </a:rPr>
                <a:t>Skapa möjligheter för att så många </a:t>
              </a:r>
              <a:br>
                <a:rPr lang="sv-SE" sz="1800">
                  <a:solidFill>
                    <a:schemeClr val="bg1"/>
                  </a:solidFill>
                  <a:latin typeface="Montserrat Light" pitchFamily="2" charset="77"/>
                </a:rPr>
              </a:br>
              <a:r>
                <a:rPr lang="sv-SE" sz="1800">
                  <a:solidFill>
                    <a:schemeClr val="bg1"/>
                  </a:solidFill>
                  <a:latin typeface="Montserrat Light" pitchFamily="2" charset="77"/>
                </a:rPr>
                <a:t>som möjligt rör bollen så mycket </a:t>
              </a:r>
              <a:br>
                <a:rPr lang="sv-SE" sz="1800">
                  <a:solidFill>
                    <a:schemeClr val="bg1"/>
                  </a:solidFill>
                  <a:latin typeface="Montserrat Light" pitchFamily="2" charset="77"/>
                </a:rPr>
              </a:br>
              <a:r>
                <a:rPr lang="sv-SE" sz="1800">
                  <a:solidFill>
                    <a:schemeClr val="bg1"/>
                  </a:solidFill>
                  <a:latin typeface="Montserrat Light" pitchFamily="2" charset="77"/>
                </a:rPr>
                <a:t>som möjligt.</a:t>
              </a:r>
              <a:r>
                <a:rPr lang="sv-SE" sz="1800">
                  <a:solidFill>
                    <a:schemeClr val="bg1"/>
                  </a:solidFill>
                  <a:latin typeface="Montserrat" panose="00000500000000000000" pitchFamily="2" charset="0"/>
                </a:rPr>
                <a:t> </a:t>
              </a:r>
            </a:p>
          </p:txBody>
        </p:sp>
      </p:grpSp>
    </p:spTree>
    <p:extLst>
      <p:ext uri="{BB962C8B-B14F-4D97-AF65-F5344CB8AC3E}">
        <p14:creationId xmlns:p14="http://schemas.microsoft.com/office/powerpoint/2010/main" val="1666825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72276" y="4794250"/>
            <a:ext cx="21029613" cy="2649538"/>
          </a:xfrm>
        </p:spPr>
        <p:txBody>
          <a:bodyPr>
            <a:noAutofit/>
          </a:bodyPr>
          <a:lstStyle/>
          <a:p>
            <a:pPr algn="ctr"/>
            <a:r>
              <a:rPr lang="sv-SE" sz="12000">
                <a:solidFill>
                  <a:srgbClr val="F5EF88"/>
                </a:solidFill>
                <a:latin typeface="Mongoose Regular" panose="02000000000000000000" pitchFamily="2" charset="77"/>
              </a:rPr>
              <a:t>VERKSAMHETSPLANERING</a:t>
            </a:r>
            <a:br>
              <a:rPr lang="sv-SE" sz="12000">
                <a:solidFill>
                  <a:srgbClr val="F5EF88"/>
                </a:solidFill>
                <a:latin typeface="Mongoose Regular" panose="02000000000000000000" pitchFamily="2" charset="77"/>
              </a:rPr>
            </a:br>
            <a:r>
              <a:rPr lang="sv-SE" sz="12000">
                <a:solidFill>
                  <a:schemeClr val="bg1"/>
                </a:solidFill>
                <a:latin typeface="Mongoose Regular" panose="02000000000000000000" pitchFamily="2" charset="77"/>
              </a:rPr>
              <a:t>OCH UTVÄRDERING</a:t>
            </a:r>
          </a:p>
        </p:txBody>
      </p:sp>
    </p:spTree>
    <p:extLst>
      <p:ext uri="{BB962C8B-B14F-4D97-AF65-F5344CB8AC3E}">
        <p14:creationId xmlns:p14="http://schemas.microsoft.com/office/powerpoint/2010/main" val="563336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5D77CF2F-2D7D-F2BC-25D2-8902EE33AC55}"/>
              </a:ext>
            </a:extLst>
          </p:cNvPr>
          <p:cNvGrpSpPr/>
          <p:nvPr/>
        </p:nvGrpSpPr>
        <p:grpSpPr>
          <a:xfrm>
            <a:off x="11600418" y="5412262"/>
            <a:ext cx="4956979" cy="2997994"/>
            <a:chOff x="11702018" y="5187427"/>
            <a:chExt cx="4956979" cy="2997994"/>
          </a:xfrm>
        </p:grpSpPr>
        <p:pic>
          <p:nvPicPr>
            <p:cNvPr id="9" name="Bildobjekt 8" descr="En bild som visar cirkel, skärmbild, Färggrann, mörker&#10;&#10;Automatiskt genererad beskrivning">
              <a:extLst>
                <a:ext uri="{FF2B5EF4-FFF2-40B4-BE49-F238E27FC236}">
                  <a16:creationId xmlns:a16="http://schemas.microsoft.com/office/drawing/2014/main" id="{6FE8A606-BC5B-DF34-89AF-1AF1102DC677}"/>
                </a:ext>
              </a:extLst>
            </p:cNvPr>
            <p:cNvPicPr>
              <a:picLocks noChangeAspect="1"/>
            </p:cNvPicPr>
            <p:nvPr/>
          </p:nvPicPr>
          <p:blipFill>
            <a:blip r:embed="rId4"/>
            <a:stretch>
              <a:fillRect/>
            </a:stretch>
          </p:blipFill>
          <p:spPr>
            <a:xfrm>
              <a:off x="12681510" y="5187427"/>
              <a:ext cx="2997994" cy="2997994"/>
            </a:xfrm>
            <a:prstGeom prst="rect">
              <a:avLst/>
            </a:prstGeom>
          </p:spPr>
        </p:pic>
        <p:sp>
          <p:nvSpPr>
            <p:cNvPr id="16" name="Rektangel med rundade hörn 11">
              <a:extLst>
                <a:ext uri="{FF2B5EF4-FFF2-40B4-BE49-F238E27FC236}">
                  <a16:creationId xmlns:a16="http://schemas.microsoft.com/office/drawing/2014/main" id="{C92E0C25-6506-49D6-9E72-07B91C9FE960}"/>
                </a:ext>
              </a:extLst>
            </p:cNvPr>
            <p:cNvSpPr/>
            <p:nvPr/>
          </p:nvSpPr>
          <p:spPr>
            <a:xfrm>
              <a:off x="11702018" y="5241356"/>
              <a:ext cx="4956979"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Tränarskap</a:t>
              </a:r>
            </a:p>
          </p:txBody>
        </p:sp>
      </p:grpSp>
      <p:grpSp>
        <p:nvGrpSpPr>
          <p:cNvPr id="13" name="Grupp 12">
            <a:extLst>
              <a:ext uri="{FF2B5EF4-FFF2-40B4-BE49-F238E27FC236}">
                <a16:creationId xmlns:a16="http://schemas.microsoft.com/office/drawing/2014/main" id="{9A5678C4-F126-544F-1F52-C59FE870B2A8}"/>
              </a:ext>
            </a:extLst>
          </p:cNvPr>
          <p:cNvGrpSpPr/>
          <p:nvPr/>
        </p:nvGrpSpPr>
        <p:grpSpPr>
          <a:xfrm>
            <a:off x="12661098" y="1563339"/>
            <a:ext cx="4956979" cy="2997994"/>
            <a:chOff x="12910323" y="882703"/>
            <a:chExt cx="4956979" cy="2997994"/>
          </a:xfrm>
        </p:grpSpPr>
        <p:pic>
          <p:nvPicPr>
            <p:cNvPr id="11" name="Bildobjekt 10" descr="En bild som visar cirkel, skärmbild, Färggrann, mörker&#10;&#10;Automatiskt genererad beskrivning">
              <a:extLst>
                <a:ext uri="{FF2B5EF4-FFF2-40B4-BE49-F238E27FC236}">
                  <a16:creationId xmlns:a16="http://schemas.microsoft.com/office/drawing/2014/main" id="{756195ED-EFBF-38C4-446F-557FB308305F}"/>
                </a:ext>
              </a:extLst>
            </p:cNvPr>
            <p:cNvPicPr>
              <a:picLocks noChangeAspect="1"/>
            </p:cNvPicPr>
            <p:nvPr/>
          </p:nvPicPr>
          <p:blipFill>
            <a:blip r:embed="rId4"/>
            <a:stretch>
              <a:fillRect/>
            </a:stretch>
          </p:blipFill>
          <p:spPr>
            <a:xfrm>
              <a:off x="13889815" y="882703"/>
              <a:ext cx="2997994" cy="2997994"/>
            </a:xfrm>
            <a:prstGeom prst="rect">
              <a:avLst/>
            </a:prstGeom>
          </p:spPr>
        </p:pic>
        <p:sp>
          <p:nvSpPr>
            <p:cNvPr id="17" name="Rektangel med rundade hörn 11">
              <a:extLst>
                <a:ext uri="{FF2B5EF4-FFF2-40B4-BE49-F238E27FC236}">
                  <a16:creationId xmlns:a16="http://schemas.microsoft.com/office/drawing/2014/main" id="{6A8A05D8-012A-414E-8FC7-B6939C66B593}"/>
                </a:ext>
              </a:extLst>
            </p:cNvPr>
            <p:cNvSpPr/>
            <p:nvPr/>
          </p:nvSpPr>
          <p:spPr>
            <a:xfrm>
              <a:off x="12910323" y="914360"/>
              <a:ext cx="4956979"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Glädje</a:t>
              </a:r>
            </a:p>
          </p:txBody>
        </p:sp>
      </p:grpSp>
      <p:grpSp>
        <p:nvGrpSpPr>
          <p:cNvPr id="24" name="Grupp 23">
            <a:extLst>
              <a:ext uri="{FF2B5EF4-FFF2-40B4-BE49-F238E27FC236}">
                <a16:creationId xmlns:a16="http://schemas.microsoft.com/office/drawing/2014/main" id="{406BECCA-A99A-E929-F51C-2A15DF7449CF}"/>
              </a:ext>
            </a:extLst>
          </p:cNvPr>
          <p:cNvGrpSpPr/>
          <p:nvPr/>
        </p:nvGrpSpPr>
        <p:grpSpPr>
          <a:xfrm>
            <a:off x="18130906" y="5528867"/>
            <a:ext cx="4956979" cy="2997994"/>
            <a:chOff x="18156479" y="5087031"/>
            <a:chExt cx="4956979" cy="2997994"/>
          </a:xfrm>
        </p:grpSpPr>
        <p:pic>
          <p:nvPicPr>
            <p:cNvPr id="18" name="Bildobjekt 17" descr="En bild som visar cirkel, skärmbild, Färggrann, mörker&#10;&#10;Automatiskt genererad beskrivning">
              <a:extLst>
                <a:ext uri="{FF2B5EF4-FFF2-40B4-BE49-F238E27FC236}">
                  <a16:creationId xmlns:a16="http://schemas.microsoft.com/office/drawing/2014/main" id="{18934361-AAE5-EBE1-BC6F-5EC2EAEB3782}"/>
                </a:ext>
              </a:extLst>
            </p:cNvPr>
            <p:cNvPicPr>
              <a:picLocks noChangeAspect="1"/>
            </p:cNvPicPr>
            <p:nvPr/>
          </p:nvPicPr>
          <p:blipFill>
            <a:blip r:embed="rId4"/>
            <a:stretch>
              <a:fillRect/>
            </a:stretch>
          </p:blipFill>
          <p:spPr>
            <a:xfrm>
              <a:off x="19135971" y="5087031"/>
              <a:ext cx="2997994" cy="2997994"/>
            </a:xfrm>
            <a:prstGeom prst="rect">
              <a:avLst/>
            </a:prstGeom>
          </p:spPr>
        </p:pic>
        <p:sp>
          <p:nvSpPr>
            <p:cNvPr id="19" name="Rektangel med rundade hörn 11">
              <a:extLst>
                <a:ext uri="{FF2B5EF4-FFF2-40B4-BE49-F238E27FC236}">
                  <a16:creationId xmlns:a16="http://schemas.microsoft.com/office/drawing/2014/main" id="{83995E77-4F44-4957-8F2F-8A43AC1A2DFD}"/>
                </a:ext>
              </a:extLst>
            </p:cNvPr>
            <p:cNvSpPr/>
            <p:nvPr/>
          </p:nvSpPr>
          <p:spPr>
            <a:xfrm>
              <a:off x="18156479" y="5137964"/>
              <a:ext cx="4956979"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Utveckling</a:t>
              </a:r>
            </a:p>
          </p:txBody>
        </p:sp>
      </p:grpSp>
      <p:grpSp>
        <p:nvGrpSpPr>
          <p:cNvPr id="15" name="Grupp 14">
            <a:extLst>
              <a:ext uri="{FF2B5EF4-FFF2-40B4-BE49-F238E27FC236}">
                <a16:creationId xmlns:a16="http://schemas.microsoft.com/office/drawing/2014/main" id="{F332A6F6-3090-70A8-EFD7-C3A13F64F88C}"/>
              </a:ext>
            </a:extLst>
          </p:cNvPr>
          <p:cNvGrpSpPr/>
          <p:nvPr/>
        </p:nvGrpSpPr>
        <p:grpSpPr>
          <a:xfrm>
            <a:off x="17408899" y="1505402"/>
            <a:ext cx="4610081" cy="2997994"/>
            <a:chOff x="17216029" y="936631"/>
            <a:chExt cx="4610081" cy="2997994"/>
          </a:xfrm>
        </p:grpSpPr>
        <p:pic>
          <p:nvPicPr>
            <p:cNvPr id="14" name="Bildobjekt 13" descr="En bild som visar cirkel, skärmbild, Färggrann, mörker&#10;&#10;Automatiskt genererad beskrivning">
              <a:extLst>
                <a:ext uri="{FF2B5EF4-FFF2-40B4-BE49-F238E27FC236}">
                  <a16:creationId xmlns:a16="http://schemas.microsoft.com/office/drawing/2014/main" id="{75F98B96-BDFC-8BA3-43E8-CC6D52EAC823}"/>
                </a:ext>
              </a:extLst>
            </p:cNvPr>
            <p:cNvPicPr>
              <a:picLocks noChangeAspect="1"/>
            </p:cNvPicPr>
            <p:nvPr/>
          </p:nvPicPr>
          <p:blipFill>
            <a:blip r:embed="rId4"/>
            <a:stretch>
              <a:fillRect/>
            </a:stretch>
          </p:blipFill>
          <p:spPr>
            <a:xfrm>
              <a:off x="18022072" y="936631"/>
              <a:ext cx="2997994" cy="2997994"/>
            </a:xfrm>
            <a:prstGeom prst="rect">
              <a:avLst/>
            </a:prstGeom>
          </p:spPr>
        </p:pic>
        <p:sp>
          <p:nvSpPr>
            <p:cNvPr id="22" name="Rektangel med rundade hörn 11">
              <a:extLst>
                <a:ext uri="{FF2B5EF4-FFF2-40B4-BE49-F238E27FC236}">
                  <a16:creationId xmlns:a16="http://schemas.microsoft.com/office/drawing/2014/main" id="{2FC29E6B-547A-4F62-9B9A-DE96BF116AB2}"/>
                </a:ext>
              </a:extLst>
            </p:cNvPr>
            <p:cNvSpPr/>
            <p:nvPr/>
          </p:nvSpPr>
          <p:spPr>
            <a:xfrm>
              <a:off x="17216029" y="1086740"/>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Trygghet</a:t>
              </a:r>
            </a:p>
          </p:txBody>
        </p:sp>
      </p:grpSp>
      <p:grpSp>
        <p:nvGrpSpPr>
          <p:cNvPr id="25" name="Grupp 24">
            <a:extLst>
              <a:ext uri="{FF2B5EF4-FFF2-40B4-BE49-F238E27FC236}">
                <a16:creationId xmlns:a16="http://schemas.microsoft.com/office/drawing/2014/main" id="{17794844-F941-4D78-FFA7-E92808441516}"/>
              </a:ext>
            </a:extLst>
          </p:cNvPr>
          <p:cNvGrpSpPr/>
          <p:nvPr/>
        </p:nvGrpSpPr>
        <p:grpSpPr>
          <a:xfrm>
            <a:off x="15139588" y="8560365"/>
            <a:ext cx="4610081" cy="2997994"/>
            <a:chOff x="14910988" y="8715542"/>
            <a:chExt cx="4610081" cy="2997994"/>
          </a:xfrm>
        </p:grpSpPr>
        <p:pic>
          <p:nvPicPr>
            <p:cNvPr id="21" name="Bildobjekt 20" descr="En bild som visar cirkel, skärmbild, Färggrann, mörker&#10;&#10;Automatiskt genererad beskrivning">
              <a:extLst>
                <a:ext uri="{FF2B5EF4-FFF2-40B4-BE49-F238E27FC236}">
                  <a16:creationId xmlns:a16="http://schemas.microsoft.com/office/drawing/2014/main" id="{6E25C14C-2A82-850F-FCDA-5E26B0161BDC}"/>
                </a:ext>
              </a:extLst>
            </p:cNvPr>
            <p:cNvPicPr>
              <a:picLocks noChangeAspect="1"/>
            </p:cNvPicPr>
            <p:nvPr/>
          </p:nvPicPr>
          <p:blipFill>
            <a:blip r:embed="rId4"/>
            <a:stretch>
              <a:fillRect/>
            </a:stretch>
          </p:blipFill>
          <p:spPr>
            <a:xfrm>
              <a:off x="15717031" y="8715542"/>
              <a:ext cx="2997994" cy="2997994"/>
            </a:xfrm>
            <a:prstGeom prst="rect">
              <a:avLst/>
            </a:prstGeom>
          </p:spPr>
        </p:pic>
        <p:sp>
          <p:nvSpPr>
            <p:cNvPr id="23" name="Rektangel med rundade hörn 11">
              <a:extLst>
                <a:ext uri="{FF2B5EF4-FFF2-40B4-BE49-F238E27FC236}">
                  <a16:creationId xmlns:a16="http://schemas.microsoft.com/office/drawing/2014/main" id="{2195AC35-1BD1-47F8-85F0-06E8E850CCB9}"/>
                </a:ext>
              </a:extLst>
            </p:cNvPr>
            <p:cNvSpPr/>
            <p:nvPr/>
          </p:nvSpPr>
          <p:spPr>
            <a:xfrm>
              <a:off x="14910988" y="8865651"/>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Ledarskap</a:t>
              </a:r>
            </a:p>
          </p:txBody>
        </p:sp>
      </p:grpSp>
      <p:sp>
        <p:nvSpPr>
          <p:cNvPr id="4" name="Rubrik 1">
            <a:extLst>
              <a:ext uri="{FF2B5EF4-FFF2-40B4-BE49-F238E27FC236}">
                <a16:creationId xmlns:a16="http://schemas.microsoft.com/office/drawing/2014/main" id="{37BBE1C1-7191-3438-37C2-8C072CD0733F}"/>
              </a:ext>
            </a:extLst>
          </p:cNvPr>
          <p:cNvSpPr txBox="1">
            <a:spLocks/>
          </p:cNvSpPr>
          <p:nvPr/>
        </p:nvSpPr>
        <p:spPr>
          <a:xfrm>
            <a:off x="1674983" y="3000989"/>
            <a:ext cx="21029831" cy="4256861"/>
          </a:xfrm>
          <a:prstGeom prst="rect">
            <a:avLst/>
          </a:prstGeom>
        </p:spPr>
        <p:txBody>
          <a:bodyPr vert="horz" lIns="91440" tIns="45720" rIns="91440" bIns="45720" rtlCol="0" anchor="ctr">
            <a:normAutofit/>
          </a:bodyPr>
          <a:lstStyle>
            <a:lvl1pPr algn="l" defTabSz="1828686" rtl="0" eaLnBrk="1" latinLnBrk="0" hangingPunct="1">
              <a:lnSpc>
                <a:spcPct val="90000"/>
              </a:lnSpc>
              <a:spcBef>
                <a:spcPct val="0"/>
              </a:spcBef>
              <a:buNone/>
              <a:defRPr sz="8799" kern="1200">
                <a:solidFill>
                  <a:schemeClr val="tx1"/>
                </a:solidFill>
                <a:latin typeface="+mj-lt"/>
                <a:ea typeface="+mj-ea"/>
                <a:cs typeface="+mj-cs"/>
              </a:defRPr>
            </a:lvl1pPr>
          </a:lstStyle>
          <a:p>
            <a:r>
              <a:rPr lang="sv-SE" sz="9000">
                <a:solidFill>
                  <a:schemeClr val="bg1"/>
                </a:solidFill>
                <a:latin typeface="Mongoose Regular" panose="02000000000000000000" pitchFamily="2" charset="77"/>
              </a:rPr>
              <a:t>UTVÄRDERING AV </a:t>
            </a:r>
            <a:r>
              <a:rPr lang="sv-SE" sz="9000">
                <a:solidFill>
                  <a:srgbClr val="F5EF88"/>
                </a:solidFill>
                <a:latin typeface="Mongoose Regular" panose="02000000000000000000" pitchFamily="2" charset="77"/>
              </a:rPr>
              <a:t>VERKSAMHETEN</a:t>
            </a:r>
          </a:p>
        </p:txBody>
      </p:sp>
      <p:sp>
        <p:nvSpPr>
          <p:cNvPr id="2" name="textruta 1">
            <a:extLst>
              <a:ext uri="{FF2B5EF4-FFF2-40B4-BE49-F238E27FC236}">
                <a16:creationId xmlns:a16="http://schemas.microsoft.com/office/drawing/2014/main" id="{C8926352-3B13-D10D-D327-4DFDADEFBB71}"/>
              </a:ext>
            </a:extLst>
          </p:cNvPr>
          <p:cNvSpPr txBox="1"/>
          <p:nvPr/>
        </p:nvSpPr>
        <p:spPr>
          <a:xfrm>
            <a:off x="1674983" y="6532331"/>
            <a:ext cx="10710221" cy="2677656"/>
          </a:xfrm>
          <a:prstGeom prst="rect">
            <a:avLst/>
          </a:prstGeom>
          <a:noFill/>
          <a:ln w="12700">
            <a:noFill/>
          </a:ln>
        </p:spPr>
        <p:txBody>
          <a:bodyPr wrap="square" rtlCol="0">
            <a:spAutoFit/>
          </a:bodyPr>
          <a:lstStyle/>
          <a:p>
            <a:r>
              <a:rPr lang="sv-SE" sz="2400">
                <a:solidFill>
                  <a:schemeClr val="bg1"/>
                </a:solidFill>
                <a:latin typeface="Montserrat Light" pitchFamily="2" charset="77"/>
              </a:rPr>
              <a:t>Det är viktigt att utvärdera verksamheten på regelbunden basis</a:t>
            </a:r>
          </a:p>
          <a:p>
            <a:r>
              <a:rPr lang="sv-SE" sz="2400">
                <a:solidFill>
                  <a:schemeClr val="bg1"/>
                </a:solidFill>
                <a:latin typeface="Montserrat Light" pitchFamily="2" charset="77"/>
              </a:rPr>
              <a:t>både från ledar- och spelarperspektiv. Samt att ta action på </a:t>
            </a:r>
            <a:br>
              <a:rPr lang="sv-SE" sz="2400">
                <a:solidFill>
                  <a:schemeClr val="bg1"/>
                </a:solidFill>
                <a:latin typeface="Montserrat Light" pitchFamily="2" charset="77"/>
              </a:rPr>
            </a:br>
            <a:r>
              <a:rPr lang="sv-SE" sz="2400">
                <a:solidFill>
                  <a:schemeClr val="bg1"/>
                </a:solidFill>
                <a:latin typeface="Montserrat Light" pitchFamily="2" charset="77"/>
              </a:rPr>
              <a:t>de som framkommer i utvärderingarna. </a:t>
            </a:r>
            <a:br>
              <a:rPr lang="sv-SE" sz="2400">
                <a:solidFill>
                  <a:schemeClr val="bg1"/>
                </a:solidFill>
                <a:latin typeface="Montserrat Light" pitchFamily="2" charset="77"/>
              </a:rPr>
            </a:br>
            <a:br>
              <a:rPr lang="sv-SE" sz="2400">
                <a:solidFill>
                  <a:schemeClr val="bg1"/>
                </a:solidFill>
                <a:latin typeface="Montserrat Light" pitchFamily="2" charset="77"/>
              </a:rPr>
            </a:br>
            <a:r>
              <a:rPr lang="sv-SE" sz="2400">
                <a:solidFill>
                  <a:schemeClr val="bg1"/>
                </a:solidFill>
                <a:latin typeface="Montserrat Light" pitchFamily="2" charset="77"/>
              </a:rPr>
              <a:t>På grön nivå är spelarna för unga för individuella samtal, men du som </a:t>
            </a:r>
            <a:br>
              <a:rPr lang="sv-SE" sz="2400">
                <a:solidFill>
                  <a:schemeClr val="bg1"/>
                </a:solidFill>
                <a:latin typeface="Montserrat Light" pitchFamily="2" charset="77"/>
              </a:rPr>
            </a:br>
            <a:r>
              <a:rPr lang="sv-SE" sz="2400">
                <a:solidFill>
                  <a:schemeClr val="bg1"/>
                </a:solidFill>
                <a:latin typeface="Montserrat Light" pitchFamily="2" charset="77"/>
              </a:rPr>
              <a:t>ledare bör ställa öppna frågor till hela gruppen om vad dom tycker och tänker om enkla saker. </a:t>
            </a:r>
          </a:p>
        </p:txBody>
      </p:sp>
    </p:spTree>
    <p:extLst>
      <p:ext uri="{BB962C8B-B14F-4D97-AF65-F5344CB8AC3E}">
        <p14:creationId xmlns:p14="http://schemas.microsoft.com/office/powerpoint/2010/main" val="193281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ktangel med rundade hörn 11">
            <a:extLst>
              <a:ext uri="{FF2B5EF4-FFF2-40B4-BE49-F238E27FC236}">
                <a16:creationId xmlns:a16="http://schemas.microsoft.com/office/drawing/2014/main" id="{ED66EFE9-DA03-4178-8D9A-2BC1F543B20D}"/>
              </a:ext>
            </a:extLst>
          </p:cNvPr>
          <p:cNvSpPr/>
          <p:nvPr/>
        </p:nvSpPr>
        <p:spPr>
          <a:xfrm>
            <a:off x="2862604" y="5687583"/>
            <a:ext cx="17428822" cy="1320215"/>
          </a:xfrm>
          <a:prstGeom prst="rect">
            <a:avLst/>
          </a:prstGeom>
          <a:solidFill>
            <a:srgbClr val="0B0C26"/>
          </a:solidFill>
          <a:ln w="7620">
            <a:solidFill>
              <a:srgbClr val="F5EF8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000">
                <a:solidFill>
                  <a:schemeClr val="bg1"/>
                </a:solidFill>
                <a:latin typeface="Montserrat Light" pitchFamily="2" charset="77"/>
              </a:rPr>
              <a:t>6år	7år	8år	9år	10år	11år	12år	13år	14år	15år</a:t>
            </a:r>
          </a:p>
        </p:txBody>
      </p:sp>
      <p:sp>
        <p:nvSpPr>
          <p:cNvPr id="66" name="Rektangel 65">
            <a:extLst>
              <a:ext uri="{FF2B5EF4-FFF2-40B4-BE49-F238E27FC236}">
                <a16:creationId xmlns:a16="http://schemas.microsoft.com/office/drawing/2014/main" id="{F4644D77-B3BD-43A6-8A18-B09E2810E6D3}"/>
              </a:ext>
            </a:extLst>
          </p:cNvPr>
          <p:cNvSpPr/>
          <p:nvPr/>
        </p:nvSpPr>
        <p:spPr>
          <a:xfrm>
            <a:off x="2862605" y="7841480"/>
            <a:ext cx="8897058" cy="673953"/>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Fadderlag + ungdomsfaddrar</a:t>
            </a:r>
          </a:p>
        </p:txBody>
      </p:sp>
      <p:sp>
        <p:nvSpPr>
          <p:cNvPr id="72" name="Rektangel 71">
            <a:extLst>
              <a:ext uri="{FF2B5EF4-FFF2-40B4-BE49-F238E27FC236}">
                <a16:creationId xmlns:a16="http://schemas.microsoft.com/office/drawing/2014/main" id="{A277656A-CDD7-43A3-9315-189BFEB2F1FB}"/>
              </a:ext>
            </a:extLst>
          </p:cNvPr>
          <p:cNvSpPr/>
          <p:nvPr/>
        </p:nvSpPr>
        <p:spPr>
          <a:xfrm>
            <a:off x="2865438" y="2109662"/>
            <a:ext cx="4045354" cy="662058"/>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1 träning / vecka</a:t>
            </a:r>
          </a:p>
        </p:txBody>
      </p:sp>
      <p:sp>
        <p:nvSpPr>
          <p:cNvPr id="73" name="Rektangel 72">
            <a:extLst>
              <a:ext uri="{FF2B5EF4-FFF2-40B4-BE49-F238E27FC236}">
                <a16:creationId xmlns:a16="http://schemas.microsoft.com/office/drawing/2014/main" id="{31915FF3-24C8-44AB-A6C6-D5BF0A101662}"/>
              </a:ext>
            </a:extLst>
          </p:cNvPr>
          <p:cNvSpPr/>
          <p:nvPr/>
        </p:nvSpPr>
        <p:spPr>
          <a:xfrm>
            <a:off x="7002966" y="2108854"/>
            <a:ext cx="1726287" cy="662058"/>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2 träning / vecka</a:t>
            </a:r>
          </a:p>
        </p:txBody>
      </p:sp>
      <p:sp>
        <p:nvSpPr>
          <p:cNvPr id="78" name="Rektangel 77">
            <a:extLst>
              <a:ext uri="{FF2B5EF4-FFF2-40B4-BE49-F238E27FC236}">
                <a16:creationId xmlns:a16="http://schemas.microsoft.com/office/drawing/2014/main" id="{B10949F4-C9F1-4863-889D-14D348869DA1}"/>
              </a:ext>
            </a:extLst>
          </p:cNvPr>
          <p:cNvSpPr/>
          <p:nvPr/>
        </p:nvSpPr>
        <p:spPr>
          <a:xfrm>
            <a:off x="8720254" y="4927978"/>
            <a:ext cx="6373514" cy="667861"/>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Blå nivå- 4vs4</a:t>
            </a:r>
          </a:p>
        </p:txBody>
      </p:sp>
      <p:sp>
        <p:nvSpPr>
          <p:cNvPr id="79" name="Rektangel 78">
            <a:extLst>
              <a:ext uri="{FF2B5EF4-FFF2-40B4-BE49-F238E27FC236}">
                <a16:creationId xmlns:a16="http://schemas.microsoft.com/office/drawing/2014/main" id="{8448FEA0-EB42-4AFD-8234-F2DEDC84E47C}"/>
              </a:ext>
            </a:extLst>
          </p:cNvPr>
          <p:cNvSpPr/>
          <p:nvPr/>
        </p:nvSpPr>
        <p:spPr>
          <a:xfrm>
            <a:off x="15183684" y="4923086"/>
            <a:ext cx="5105488" cy="672746"/>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Röd nivå- 5vs5 </a:t>
            </a:r>
          </a:p>
        </p:txBody>
      </p:sp>
      <p:sp>
        <p:nvSpPr>
          <p:cNvPr id="34" name="Rektangel 33">
            <a:extLst>
              <a:ext uri="{FF2B5EF4-FFF2-40B4-BE49-F238E27FC236}">
                <a16:creationId xmlns:a16="http://schemas.microsoft.com/office/drawing/2014/main" id="{EE71E4A4-4272-45CE-BB1E-8A8C895B25EB}"/>
              </a:ext>
            </a:extLst>
          </p:cNvPr>
          <p:cNvSpPr/>
          <p:nvPr/>
        </p:nvSpPr>
        <p:spPr>
          <a:xfrm>
            <a:off x="2865438" y="9417416"/>
            <a:ext cx="1158933" cy="629452"/>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GU</a:t>
            </a:r>
          </a:p>
        </p:txBody>
      </p:sp>
      <p:sp>
        <p:nvSpPr>
          <p:cNvPr id="35" name="Rektangel 34">
            <a:extLst>
              <a:ext uri="{FF2B5EF4-FFF2-40B4-BE49-F238E27FC236}">
                <a16:creationId xmlns:a16="http://schemas.microsoft.com/office/drawing/2014/main" id="{6704CB37-CFE1-4C64-9621-58A37BF42C72}"/>
              </a:ext>
            </a:extLst>
          </p:cNvPr>
          <p:cNvSpPr/>
          <p:nvPr/>
        </p:nvSpPr>
        <p:spPr>
          <a:xfrm>
            <a:off x="4406595" y="9417416"/>
            <a:ext cx="3940433" cy="629452"/>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Grön Steg 1</a:t>
            </a:r>
          </a:p>
        </p:txBody>
      </p:sp>
      <p:sp>
        <p:nvSpPr>
          <p:cNvPr id="42" name="Rektangel 41">
            <a:extLst>
              <a:ext uri="{FF2B5EF4-FFF2-40B4-BE49-F238E27FC236}">
                <a16:creationId xmlns:a16="http://schemas.microsoft.com/office/drawing/2014/main" id="{28EFFA6C-AB18-4D5E-82EF-1344282DDE00}"/>
              </a:ext>
            </a:extLst>
          </p:cNvPr>
          <p:cNvSpPr/>
          <p:nvPr/>
        </p:nvSpPr>
        <p:spPr>
          <a:xfrm>
            <a:off x="2862603" y="10929293"/>
            <a:ext cx="5053292" cy="646963"/>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Utbyte på grön nivå</a:t>
            </a:r>
          </a:p>
        </p:txBody>
      </p:sp>
      <p:sp>
        <p:nvSpPr>
          <p:cNvPr id="45" name="Rektangel 44">
            <a:extLst>
              <a:ext uri="{FF2B5EF4-FFF2-40B4-BE49-F238E27FC236}">
                <a16:creationId xmlns:a16="http://schemas.microsoft.com/office/drawing/2014/main" id="{D342DB6D-ABCE-459C-8CE5-40135B9B4061}"/>
              </a:ext>
            </a:extLst>
          </p:cNvPr>
          <p:cNvSpPr/>
          <p:nvPr/>
        </p:nvSpPr>
        <p:spPr>
          <a:xfrm>
            <a:off x="2862603" y="11654623"/>
            <a:ext cx="17430694" cy="690872"/>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Födelsedagsuppskattning, kickoff,  julaktivitet och säsongsavslutning</a:t>
            </a:r>
          </a:p>
        </p:txBody>
      </p:sp>
      <p:sp>
        <p:nvSpPr>
          <p:cNvPr id="52" name="Rektangel 51">
            <a:extLst>
              <a:ext uri="{FF2B5EF4-FFF2-40B4-BE49-F238E27FC236}">
                <a16:creationId xmlns:a16="http://schemas.microsoft.com/office/drawing/2014/main" id="{AE32D42B-3BAD-4DA8-BE70-810C54F4B91E}"/>
              </a:ext>
            </a:extLst>
          </p:cNvPr>
          <p:cNvSpPr/>
          <p:nvPr/>
        </p:nvSpPr>
        <p:spPr>
          <a:xfrm>
            <a:off x="2862603" y="4921647"/>
            <a:ext cx="5857651" cy="675625"/>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Grön nivå- 3vs3</a:t>
            </a:r>
          </a:p>
        </p:txBody>
      </p:sp>
      <p:sp>
        <p:nvSpPr>
          <p:cNvPr id="55" name="Rektangel 54">
            <a:extLst>
              <a:ext uri="{FF2B5EF4-FFF2-40B4-BE49-F238E27FC236}">
                <a16:creationId xmlns:a16="http://schemas.microsoft.com/office/drawing/2014/main" id="{7B5D4F77-A53A-4AFC-BE67-9F95076A777D}"/>
              </a:ext>
            </a:extLst>
          </p:cNvPr>
          <p:cNvSpPr/>
          <p:nvPr/>
        </p:nvSpPr>
        <p:spPr>
          <a:xfrm>
            <a:off x="8030404" y="10125509"/>
            <a:ext cx="3729259" cy="722289"/>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Utbyte med grön/blå</a:t>
            </a:r>
          </a:p>
        </p:txBody>
      </p:sp>
      <p:sp>
        <p:nvSpPr>
          <p:cNvPr id="2" name="Rubrik 1">
            <a:extLst>
              <a:ext uri="{FF2B5EF4-FFF2-40B4-BE49-F238E27FC236}">
                <a16:creationId xmlns:a16="http://schemas.microsoft.com/office/drawing/2014/main" id="{D10CC7E2-682A-6A53-26E8-798AE5FCB653}"/>
              </a:ext>
            </a:extLst>
          </p:cNvPr>
          <p:cNvSpPr>
            <a:spLocks noGrp="1"/>
          </p:cNvSpPr>
          <p:nvPr>
            <p:ph type="title"/>
          </p:nvPr>
        </p:nvSpPr>
        <p:spPr>
          <a:xfrm>
            <a:off x="2734482" y="526862"/>
            <a:ext cx="21029831" cy="1360358"/>
          </a:xfrm>
        </p:spPr>
        <p:txBody>
          <a:bodyPr>
            <a:normAutofit/>
          </a:bodyPr>
          <a:lstStyle/>
          <a:p>
            <a:r>
              <a:rPr lang="sv-SE" sz="9000">
                <a:solidFill>
                  <a:srgbClr val="F5EF88"/>
                </a:solidFill>
                <a:latin typeface="Mongoose Regular" panose="02000000000000000000" pitchFamily="2" charset="77"/>
              </a:rPr>
              <a:t>EXEMPEL PÅ TIDSLINJE I FÖRENINGEN- </a:t>
            </a:r>
            <a:r>
              <a:rPr lang="sv-SE" sz="9000">
                <a:solidFill>
                  <a:schemeClr val="bg1"/>
                </a:solidFill>
                <a:latin typeface="Mongoose Regular" panose="02000000000000000000" pitchFamily="2" charset="77"/>
              </a:rPr>
              <a:t>Grön nivå</a:t>
            </a:r>
          </a:p>
        </p:txBody>
      </p:sp>
      <p:sp>
        <p:nvSpPr>
          <p:cNvPr id="5" name="Rektangel 4">
            <a:extLst>
              <a:ext uri="{FF2B5EF4-FFF2-40B4-BE49-F238E27FC236}">
                <a16:creationId xmlns:a16="http://schemas.microsoft.com/office/drawing/2014/main" id="{57C605AC-A426-90A3-F0E8-CDCFB27D1A33}"/>
              </a:ext>
            </a:extLst>
          </p:cNvPr>
          <p:cNvSpPr/>
          <p:nvPr/>
        </p:nvSpPr>
        <p:spPr>
          <a:xfrm>
            <a:off x="4840016" y="3970051"/>
            <a:ext cx="3880238" cy="662058"/>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Poolspel grön nivå</a:t>
            </a:r>
          </a:p>
        </p:txBody>
      </p:sp>
    </p:spTree>
    <p:extLst>
      <p:ext uri="{BB962C8B-B14F-4D97-AF65-F5344CB8AC3E}">
        <p14:creationId xmlns:p14="http://schemas.microsoft.com/office/powerpoint/2010/main" val="1388115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med rundade hörn 11">
            <a:extLst>
              <a:ext uri="{FF2B5EF4-FFF2-40B4-BE49-F238E27FC236}">
                <a16:creationId xmlns:a16="http://schemas.microsoft.com/office/drawing/2014/main" id="{768E3A1C-6EA2-420F-A8FC-5289499E2B71}"/>
              </a:ext>
            </a:extLst>
          </p:cNvPr>
          <p:cNvSpPr/>
          <p:nvPr/>
        </p:nvSpPr>
        <p:spPr>
          <a:xfrm>
            <a:off x="2865438" y="5587535"/>
            <a:ext cx="17425987" cy="1661886"/>
          </a:xfrm>
          <a:prstGeom prst="rect">
            <a:avLst/>
          </a:prstGeom>
          <a:noFill/>
          <a:ln w="6350">
            <a:solidFill>
              <a:srgbClr val="F5EF8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000">
                <a:solidFill>
                  <a:schemeClr val="bg1"/>
                </a:solidFill>
                <a:latin typeface="Montserrat Light" pitchFamily="2" charset="77"/>
              </a:rPr>
              <a:t>Augusti	 September	      Oktober	     November	      December        Januari	       Februari	            Mars	          April</a:t>
            </a:r>
          </a:p>
        </p:txBody>
      </p:sp>
      <p:sp>
        <p:nvSpPr>
          <p:cNvPr id="17" name="Rektangel 16">
            <a:extLst>
              <a:ext uri="{FF2B5EF4-FFF2-40B4-BE49-F238E27FC236}">
                <a16:creationId xmlns:a16="http://schemas.microsoft.com/office/drawing/2014/main" id="{F2ED8D39-9118-4025-93B9-DF0FFBAE4869}"/>
              </a:ext>
            </a:extLst>
          </p:cNvPr>
          <p:cNvSpPr/>
          <p:nvPr/>
        </p:nvSpPr>
        <p:spPr>
          <a:xfrm>
            <a:off x="7476371" y="7450966"/>
            <a:ext cx="2406419"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a:solidFill>
                  <a:schemeClr val="bg1"/>
                </a:solidFill>
                <a:latin typeface="Montserrat Light" pitchFamily="2" charset="77"/>
              </a:rPr>
              <a:t>Utbyte på grön nivå</a:t>
            </a:r>
          </a:p>
        </p:txBody>
      </p:sp>
      <p:sp>
        <p:nvSpPr>
          <p:cNvPr id="22" name="Rektangel 21">
            <a:extLst>
              <a:ext uri="{FF2B5EF4-FFF2-40B4-BE49-F238E27FC236}">
                <a16:creationId xmlns:a16="http://schemas.microsoft.com/office/drawing/2014/main" id="{76ABC2DC-1467-425B-9473-182BD3847C40}"/>
              </a:ext>
            </a:extLst>
          </p:cNvPr>
          <p:cNvSpPr/>
          <p:nvPr/>
        </p:nvSpPr>
        <p:spPr>
          <a:xfrm>
            <a:off x="10914335" y="7450965"/>
            <a:ext cx="2406419"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a:solidFill>
                  <a:schemeClr val="bg1"/>
                </a:solidFill>
                <a:latin typeface="Montserrat Light" pitchFamily="2" charset="77"/>
              </a:rPr>
              <a:t>Utbyte på grön nivå</a:t>
            </a:r>
          </a:p>
        </p:txBody>
      </p:sp>
      <p:sp>
        <p:nvSpPr>
          <p:cNvPr id="25" name="Rektangel 24">
            <a:extLst>
              <a:ext uri="{FF2B5EF4-FFF2-40B4-BE49-F238E27FC236}">
                <a16:creationId xmlns:a16="http://schemas.microsoft.com/office/drawing/2014/main" id="{94FB518D-9AFE-4239-9C62-4C31918BB9E0}"/>
              </a:ext>
            </a:extLst>
          </p:cNvPr>
          <p:cNvSpPr/>
          <p:nvPr/>
        </p:nvSpPr>
        <p:spPr>
          <a:xfrm>
            <a:off x="14352300" y="7495672"/>
            <a:ext cx="2406419"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a:solidFill>
                  <a:schemeClr val="bg1"/>
                </a:solidFill>
                <a:latin typeface="Montserrat Light" pitchFamily="2" charset="77"/>
              </a:rPr>
              <a:t>Utbyte på grön nivå</a:t>
            </a:r>
          </a:p>
        </p:txBody>
      </p:sp>
      <p:sp>
        <p:nvSpPr>
          <p:cNvPr id="46" name="Rektangel 45">
            <a:extLst>
              <a:ext uri="{FF2B5EF4-FFF2-40B4-BE49-F238E27FC236}">
                <a16:creationId xmlns:a16="http://schemas.microsoft.com/office/drawing/2014/main" id="{E5FA560C-C9F3-48E5-9B71-DF632B8A891A}"/>
              </a:ext>
            </a:extLst>
          </p:cNvPr>
          <p:cNvSpPr/>
          <p:nvPr/>
        </p:nvSpPr>
        <p:spPr>
          <a:xfrm>
            <a:off x="5431774" y="2162406"/>
            <a:ext cx="5482561"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Utbildningar</a:t>
            </a:r>
          </a:p>
        </p:txBody>
      </p:sp>
      <p:sp>
        <p:nvSpPr>
          <p:cNvPr id="47" name="Rektangel 46">
            <a:extLst>
              <a:ext uri="{FF2B5EF4-FFF2-40B4-BE49-F238E27FC236}">
                <a16:creationId xmlns:a16="http://schemas.microsoft.com/office/drawing/2014/main" id="{ACDE364C-1461-46EC-9B24-9389D00CF933}"/>
              </a:ext>
            </a:extLst>
          </p:cNvPr>
          <p:cNvSpPr/>
          <p:nvPr/>
        </p:nvSpPr>
        <p:spPr>
          <a:xfrm>
            <a:off x="7476371" y="4758713"/>
            <a:ext cx="1377697"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Uppstart</a:t>
            </a:r>
          </a:p>
        </p:txBody>
      </p:sp>
      <p:sp>
        <p:nvSpPr>
          <p:cNvPr id="48" name="Rektangel 47">
            <a:extLst>
              <a:ext uri="{FF2B5EF4-FFF2-40B4-BE49-F238E27FC236}">
                <a16:creationId xmlns:a16="http://schemas.microsoft.com/office/drawing/2014/main" id="{C509FAC8-B5EE-4F44-A06E-3616EB4D6DE8}"/>
              </a:ext>
            </a:extLst>
          </p:cNvPr>
          <p:cNvSpPr/>
          <p:nvPr/>
        </p:nvSpPr>
        <p:spPr>
          <a:xfrm>
            <a:off x="11605667" y="4758713"/>
            <a:ext cx="1171077"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err="1">
                <a:solidFill>
                  <a:schemeClr val="bg1"/>
                </a:solidFill>
                <a:latin typeface="Montserrat Light" pitchFamily="2" charset="77"/>
              </a:rPr>
              <a:t>Julakt-ivitet</a:t>
            </a:r>
            <a:endParaRPr lang="sv-SE" sz="2000">
              <a:solidFill>
                <a:schemeClr val="bg1"/>
              </a:solidFill>
              <a:latin typeface="Montserrat Light" pitchFamily="2" charset="77"/>
            </a:endParaRPr>
          </a:p>
        </p:txBody>
      </p:sp>
      <p:sp>
        <p:nvSpPr>
          <p:cNvPr id="49" name="Rektangel 48">
            <a:extLst>
              <a:ext uri="{FF2B5EF4-FFF2-40B4-BE49-F238E27FC236}">
                <a16:creationId xmlns:a16="http://schemas.microsoft.com/office/drawing/2014/main" id="{F2528518-EFE1-40B7-B91C-99DA73A3B6CB}"/>
              </a:ext>
            </a:extLst>
          </p:cNvPr>
          <p:cNvSpPr/>
          <p:nvPr/>
        </p:nvSpPr>
        <p:spPr>
          <a:xfrm>
            <a:off x="16027399" y="4485404"/>
            <a:ext cx="1663096" cy="975580"/>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Säsongs-avslutning</a:t>
            </a:r>
          </a:p>
        </p:txBody>
      </p:sp>
      <p:sp>
        <p:nvSpPr>
          <p:cNvPr id="3" name="Rubrik 1">
            <a:extLst>
              <a:ext uri="{FF2B5EF4-FFF2-40B4-BE49-F238E27FC236}">
                <a16:creationId xmlns:a16="http://schemas.microsoft.com/office/drawing/2014/main" id="{E17DDC91-8F43-2F3C-488E-78EF40501254}"/>
              </a:ext>
            </a:extLst>
          </p:cNvPr>
          <p:cNvSpPr txBox="1">
            <a:spLocks/>
          </p:cNvSpPr>
          <p:nvPr/>
        </p:nvSpPr>
        <p:spPr>
          <a:xfrm>
            <a:off x="2734482" y="526862"/>
            <a:ext cx="21029831" cy="1360358"/>
          </a:xfrm>
          <a:prstGeom prst="rect">
            <a:avLst/>
          </a:prstGeom>
        </p:spPr>
        <p:txBody>
          <a:bodyPr vert="horz" lIns="91440" tIns="45720" rIns="91440" bIns="45720" rtlCol="0" anchor="ctr">
            <a:normAutofit/>
          </a:bodyPr>
          <a:lstStyle>
            <a:lvl1pPr algn="l" defTabSz="1828686" rtl="0" eaLnBrk="1" latinLnBrk="0" hangingPunct="1">
              <a:lnSpc>
                <a:spcPct val="90000"/>
              </a:lnSpc>
              <a:spcBef>
                <a:spcPct val="0"/>
              </a:spcBef>
              <a:buNone/>
              <a:defRPr sz="8799" kern="1200">
                <a:solidFill>
                  <a:schemeClr val="tx1"/>
                </a:solidFill>
                <a:latin typeface="+mj-lt"/>
                <a:ea typeface="+mj-ea"/>
                <a:cs typeface="+mj-cs"/>
              </a:defRPr>
            </a:lvl1pPr>
          </a:lstStyle>
          <a:p>
            <a:r>
              <a:rPr lang="sv-SE" sz="9000">
                <a:solidFill>
                  <a:srgbClr val="F5EF88"/>
                </a:solidFill>
                <a:latin typeface="Mongoose Regular" panose="02000000000000000000" pitchFamily="2" charset="77"/>
              </a:rPr>
              <a:t>EXEMPEL PÅ SÄSONGSPLANERING FÖR LEDARE</a:t>
            </a:r>
          </a:p>
        </p:txBody>
      </p:sp>
    </p:spTree>
    <p:extLst>
      <p:ext uri="{BB962C8B-B14F-4D97-AF65-F5344CB8AC3E}">
        <p14:creationId xmlns:p14="http://schemas.microsoft.com/office/powerpoint/2010/main" val="3558456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76399" y="4593528"/>
            <a:ext cx="21029613" cy="2649538"/>
          </a:xfrm>
        </p:spPr>
        <p:txBody>
          <a:bodyPr>
            <a:normAutofit fontScale="90000"/>
          </a:bodyPr>
          <a:lstStyle/>
          <a:p>
            <a:pPr algn="ctr"/>
            <a:r>
              <a:rPr lang="sv-SE" sz="15999">
                <a:solidFill>
                  <a:srgbClr val="F5EF88"/>
                </a:solidFill>
                <a:latin typeface="Mongoose Regular" panose="02000000000000000000" pitchFamily="2" charset="77"/>
              </a:rPr>
              <a:t>Svensk Innebandys Utvecklingsmodell</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Grön nivå</a:t>
            </a:r>
          </a:p>
        </p:txBody>
      </p:sp>
    </p:spTree>
    <p:extLst>
      <p:ext uri="{BB962C8B-B14F-4D97-AF65-F5344CB8AC3E}">
        <p14:creationId xmlns:p14="http://schemas.microsoft.com/office/powerpoint/2010/main" val="114181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med rundade hörn 11">
            <a:extLst>
              <a:ext uri="{FF2B5EF4-FFF2-40B4-BE49-F238E27FC236}">
                <a16:creationId xmlns:a16="http://schemas.microsoft.com/office/drawing/2014/main" id="{EA7317B2-2B8A-4443-9A29-5BF2E928C89D}"/>
              </a:ext>
            </a:extLst>
          </p:cNvPr>
          <p:cNvSpPr/>
          <p:nvPr/>
        </p:nvSpPr>
        <p:spPr>
          <a:xfrm>
            <a:off x="914401" y="5450424"/>
            <a:ext cx="10170327" cy="5433039"/>
          </a:xfrm>
          <a:prstGeom prst="roundRect">
            <a:avLst/>
          </a:prstGeom>
          <a:noFill/>
          <a:ln w="6350">
            <a:solidFill>
              <a:srgbClr val="F5EF88"/>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l"/>
            <a:r>
              <a:rPr lang="sv-SE" sz="2600" b="0" i="0">
                <a:solidFill>
                  <a:schemeClr val="bg1"/>
                </a:solidFill>
                <a:effectLst/>
                <a:latin typeface="Montserrat Light" panose="00000400000000000000" pitchFamily="2" charset="0"/>
                <a:cs typeface="Assistant" pitchFamily="2" charset="-79"/>
              </a:rPr>
              <a:t>Nivån ”Rörelseglädje” präglas av att ha kul i sitt idrottande och fortsätta att utveckla de motoriska grundformerna. Själva spelet och innebandytekniken introduceras på ett lekfullt sätt och innebandyträningen genomförs med fördel i form av roliga aktiviteter och lekar. Det gäller också att anpassa ytor och utrustning efter barnen.</a:t>
            </a:r>
            <a:br>
              <a:rPr lang="sv-SE" sz="2600" b="0" i="0">
                <a:solidFill>
                  <a:schemeClr val="bg1"/>
                </a:solidFill>
                <a:effectLst/>
                <a:latin typeface="Montserrat Light" panose="00000400000000000000" pitchFamily="2" charset="0"/>
                <a:cs typeface="Assistant" pitchFamily="2" charset="-79"/>
              </a:rPr>
            </a:br>
            <a:endParaRPr lang="sv-SE" sz="2600" b="0" i="0">
              <a:solidFill>
                <a:schemeClr val="bg1"/>
              </a:solidFill>
              <a:effectLst/>
              <a:latin typeface="Montserrat Light" panose="00000400000000000000" pitchFamily="2" charset="0"/>
              <a:cs typeface="Assistant" pitchFamily="2" charset="-79"/>
            </a:endParaRPr>
          </a:p>
          <a:p>
            <a:pPr algn="l"/>
            <a:r>
              <a:rPr lang="sv-SE" sz="2600" b="0" i="0">
                <a:solidFill>
                  <a:schemeClr val="bg1"/>
                </a:solidFill>
                <a:effectLst/>
                <a:latin typeface="Montserrat Light" panose="00000400000000000000" pitchFamily="2" charset="0"/>
                <a:cs typeface="Assistant" pitchFamily="2" charset="-79"/>
              </a:rPr>
              <a:t>Ledaren förklarar och instruerar på ett tydligt och enkelt sätt. Att vara med och göra sitt bästa är viktigare än att prestera. I ledarrollen är det centralt att lyfta det som är positivt och bidra till att barnen utvecklar sitt självförtroende och sin självkänsla.</a:t>
            </a:r>
          </a:p>
          <a:p>
            <a:pPr algn="ctr"/>
            <a:endParaRPr lang="sv-SE" sz="3200">
              <a:solidFill>
                <a:schemeClr val="bg1"/>
              </a:solidFill>
              <a:latin typeface="Montserrat Light" pitchFamily="2" charset="77"/>
            </a:endParaRPr>
          </a:p>
        </p:txBody>
      </p:sp>
      <p:sp>
        <p:nvSpPr>
          <p:cNvPr id="14" name="Rektangel med rundade hörn 11">
            <a:extLst>
              <a:ext uri="{FF2B5EF4-FFF2-40B4-BE49-F238E27FC236}">
                <a16:creationId xmlns:a16="http://schemas.microsoft.com/office/drawing/2014/main" id="{B72EEE9B-0DDD-BF2D-DB73-C4C07E836AAC}"/>
              </a:ext>
            </a:extLst>
          </p:cNvPr>
          <p:cNvSpPr/>
          <p:nvPr/>
        </p:nvSpPr>
        <p:spPr>
          <a:xfrm>
            <a:off x="914401" y="1843653"/>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sv-SE" sz="8500">
                <a:solidFill>
                  <a:srgbClr val="F5EF88"/>
                </a:solidFill>
                <a:latin typeface="Mongoose Regular"/>
              </a:rPr>
              <a:t>SIU- </a:t>
            </a:r>
            <a:r>
              <a:rPr lang="sv-SE" sz="8500">
                <a:solidFill>
                  <a:schemeClr val="bg1"/>
                </a:solidFill>
                <a:latin typeface="Mongoose Regular"/>
              </a:rPr>
              <a:t>Grön nivå  (Rörelseglädje, 6-9 år)</a:t>
            </a:r>
          </a:p>
          <a:p>
            <a:pPr algn="ctr"/>
            <a:endParaRPr lang="sv-SE" sz="3200" b="1">
              <a:solidFill>
                <a:srgbClr val="F5EF88"/>
              </a:solidFill>
              <a:latin typeface="Montserrat SemiBold" pitchFamily="2" charset="77"/>
            </a:endParaRPr>
          </a:p>
        </p:txBody>
      </p:sp>
      <p:cxnSp>
        <p:nvCxnSpPr>
          <p:cNvPr id="17" name="Rak 16">
            <a:extLst>
              <a:ext uri="{FF2B5EF4-FFF2-40B4-BE49-F238E27FC236}">
                <a16:creationId xmlns:a16="http://schemas.microsoft.com/office/drawing/2014/main" id="{6A8D406F-D1C8-2BD3-75B7-BA5194EC4627}"/>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04F79AD1-40C7-8601-ACC6-153581813990}"/>
              </a:ext>
            </a:extLst>
          </p:cNvPr>
          <p:cNvCxnSpPr>
            <a:cxnSpLocks/>
          </p:cNvCxnSpPr>
          <p:nvPr/>
        </p:nvCxnSpPr>
        <p:spPr>
          <a:xfrm>
            <a:off x="-264695" y="3344418"/>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descr="En bild som visar text, skärmbild, Operativsystem, Teckensnitt&#10;&#10;Automatiskt genererad beskrivning">
            <a:extLst>
              <a:ext uri="{FF2B5EF4-FFF2-40B4-BE49-F238E27FC236}">
                <a16:creationId xmlns:a16="http://schemas.microsoft.com/office/drawing/2014/main" id="{EA69A52D-A30F-098A-D826-91F437FB6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4481" y="4242779"/>
            <a:ext cx="13196589" cy="784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46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89651" y="4514850"/>
            <a:ext cx="21029613" cy="2649538"/>
          </a:xfrm>
        </p:spPr>
        <p:txBody>
          <a:bodyPr>
            <a:normAutofit fontScale="90000"/>
          </a:bodyPr>
          <a:lstStyle/>
          <a:p>
            <a:pPr algn="ctr"/>
            <a:r>
              <a:rPr lang="sv-SE" sz="15999">
                <a:solidFill>
                  <a:srgbClr val="F5EF88"/>
                </a:solidFill>
                <a:latin typeface="Mongoose Regular" panose="02000000000000000000" pitchFamily="2" charset="77"/>
              </a:rPr>
              <a:t>Den goda innebandymiljön </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Grön nivå</a:t>
            </a:r>
          </a:p>
        </p:txBody>
      </p:sp>
    </p:spTree>
    <p:extLst>
      <p:ext uri="{BB962C8B-B14F-4D97-AF65-F5344CB8AC3E}">
        <p14:creationId xmlns:p14="http://schemas.microsoft.com/office/powerpoint/2010/main" val="26712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D1EB8-05CE-CA98-64B7-8EA0021C05DF}"/>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871A04DC-0696-E1F8-7135-4DC70540098A}"/>
              </a:ext>
            </a:extLst>
          </p:cNvPr>
          <p:cNvSpPr/>
          <p:nvPr/>
        </p:nvSpPr>
        <p:spPr>
          <a:xfrm>
            <a:off x="914401" y="1843653"/>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srgbClr val="F5EF88"/>
                </a:solidFill>
                <a:effectLst/>
                <a:uLnTx/>
                <a:uFillTx/>
                <a:latin typeface="Mongoose Regular"/>
                <a:ea typeface="+mn-ea"/>
                <a:cs typeface="+mn-cs"/>
              </a:rPr>
              <a:t>Den goda innebandymiljön-</a:t>
            </a:r>
            <a:r>
              <a:rPr kumimoji="0" lang="sv-SE" sz="8500" b="0" i="0" u="none" strike="noStrike" kern="1200" cap="none" spc="0" normalizeH="0" baseline="0" noProof="0">
                <a:ln>
                  <a:noFill/>
                </a:ln>
                <a:solidFill>
                  <a:schemeClr val="bg1"/>
                </a:solidFill>
                <a:effectLst/>
                <a:uLnTx/>
                <a:uFillTx/>
                <a:latin typeface="Mongoose Regular"/>
                <a:ea typeface="+mn-ea"/>
                <a:cs typeface="+mn-cs"/>
              </a:rPr>
              <a:t> Grön nivå </a:t>
            </a:r>
          </a:p>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cxnSp>
        <p:nvCxnSpPr>
          <p:cNvPr id="17" name="Rak 16">
            <a:extLst>
              <a:ext uri="{FF2B5EF4-FFF2-40B4-BE49-F238E27FC236}">
                <a16:creationId xmlns:a16="http://schemas.microsoft.com/office/drawing/2014/main" id="{C4FF9E61-EFC1-12F1-7A43-8748858A666E}"/>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489859F2-9B6D-5E63-AEF8-2890DCE77CBB}"/>
              </a:ext>
            </a:extLst>
          </p:cNvPr>
          <p:cNvCxnSpPr>
            <a:cxnSpLocks/>
          </p:cNvCxnSpPr>
          <p:nvPr/>
        </p:nvCxnSpPr>
        <p:spPr>
          <a:xfrm>
            <a:off x="-264695" y="3344418"/>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FD8076AC-B655-E638-A1C5-5CBA7F8A688A}"/>
              </a:ext>
            </a:extLst>
          </p:cNvPr>
          <p:cNvSpPr>
            <a:spLocks noGrp="1"/>
          </p:cNvSpPr>
          <p:nvPr>
            <p:ph type="sldNum" sz="quarter" idx="4294967295"/>
          </p:nvPr>
        </p:nvSpPr>
        <p:spPr>
          <a:xfrm>
            <a:off x="23038905" y="12294294"/>
            <a:ext cx="1460447" cy="730251"/>
          </a:xfrm>
        </p:spPr>
        <p:txBody>
          <a:bodyPr/>
          <a:lstStyle/>
          <a:p>
            <a:pPr marL="0" marR="0" lvl="0" indent="0" algn="ctr" defTabSz="1828686" rtl="0" eaLnBrk="1" fontAlgn="auto" latinLnBrk="0" hangingPunct="1">
              <a:lnSpc>
                <a:spcPct val="100000"/>
              </a:lnSpc>
              <a:spcBef>
                <a:spcPts val="0"/>
              </a:spcBef>
              <a:spcAft>
                <a:spcPts val="0"/>
              </a:spcAft>
              <a:buClrTx/>
              <a:buSzTx/>
              <a:buFontTx/>
              <a:buNone/>
              <a:tabLst/>
              <a:defRPr/>
            </a:pPr>
            <a:fld id="{5F919A4E-C2E9-6148-8511-58460454BFB7}" type="slidenum">
              <a:rPr kumimoji="0" lang="sv-SE" sz="1000" b="0" i="0" u="none" strike="noStrike" kern="1200" cap="none" spc="0" normalizeH="0" baseline="0" noProof="0" smtClean="0">
                <a:ln>
                  <a:noFill/>
                </a:ln>
                <a:solidFill>
                  <a:srgbClr val="0B0C26"/>
                </a:solidFill>
                <a:effectLst/>
                <a:uLnTx/>
                <a:uFillTx/>
                <a:latin typeface="Montserrat Light" pitchFamily="2" charset="77"/>
                <a:ea typeface="+mn-ea"/>
                <a:cs typeface="+mn-cs"/>
              </a:rPr>
              <a:pPr marL="0" marR="0" lvl="0" indent="0" algn="ctr" defTabSz="1828686" rtl="0" eaLnBrk="1" fontAlgn="auto" latinLnBrk="0" hangingPunct="1">
                <a:lnSpc>
                  <a:spcPct val="100000"/>
                </a:lnSpc>
                <a:spcBef>
                  <a:spcPts val="0"/>
                </a:spcBef>
                <a:spcAft>
                  <a:spcPts val="0"/>
                </a:spcAft>
                <a:buClrTx/>
                <a:buSzTx/>
                <a:buFontTx/>
                <a:buNone/>
                <a:tabLst/>
                <a:defRPr/>
              </a:pPr>
              <a:t>7</a:t>
            </a:fld>
            <a:endParaRPr kumimoji="0" lang="sv-SE" sz="1000" b="0" i="0" u="none" strike="noStrike" kern="1200" cap="none" spc="0" normalizeH="0" baseline="0" noProof="0">
              <a:ln>
                <a:noFill/>
              </a:ln>
              <a:solidFill>
                <a:srgbClr val="0B0C26"/>
              </a:solidFill>
              <a:effectLst/>
              <a:uLnTx/>
              <a:uFillTx/>
              <a:latin typeface="Montserrat Light" pitchFamily="2" charset="77"/>
              <a:ea typeface="+mn-ea"/>
              <a:cs typeface="+mn-cs"/>
            </a:endParaRPr>
          </a:p>
        </p:txBody>
      </p:sp>
      <p:sp>
        <p:nvSpPr>
          <p:cNvPr id="4" name="Rectangle 1">
            <a:extLst>
              <a:ext uri="{FF2B5EF4-FFF2-40B4-BE49-F238E27FC236}">
                <a16:creationId xmlns:a16="http://schemas.microsoft.com/office/drawing/2014/main" id="{6DDDE205-B496-73E2-8F64-A93C9032F6D9}"/>
              </a:ext>
            </a:extLst>
          </p:cNvPr>
          <p:cNvSpPr>
            <a:spLocks noChangeArrowheads="1"/>
          </p:cNvSpPr>
          <p:nvPr/>
        </p:nvSpPr>
        <p:spPr bwMode="auto">
          <a:xfrm>
            <a:off x="2726015" y="3744040"/>
            <a:ext cx="18930381" cy="997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lang="sv-SE" sz="3200" b="1">
                <a:solidFill>
                  <a:schemeClr val="bg1"/>
                </a:solidFill>
                <a:latin typeface="Montserrat Light" panose="00000400000000000000" pitchFamily="2" charset="0"/>
              </a:rPr>
              <a:t>Den goda innebandymiljön</a:t>
            </a:r>
            <a:r>
              <a:rPr lang="sv-SE" sz="3200">
                <a:solidFill>
                  <a:schemeClr val="bg1"/>
                </a:solidFill>
                <a:latin typeface="Montserrat Light" panose="00000400000000000000" pitchFamily="2" charset="0"/>
              </a:rPr>
              <a:t> i Svensk Innebandys Utvecklingsmodell (SIU) syftar till att skapa en trygg och utvecklande miljö för alla spelare. Denna miljö omfattar flera nivåer, från laget och föreningen till den bredare samhällskontexten, och betonar faktorer som främjar lärande, välmående och utveckling.</a:t>
            </a:r>
            <a:br>
              <a:rPr lang="sv-SE" sz="3200">
                <a:solidFill>
                  <a:schemeClr val="bg1"/>
                </a:solidFill>
                <a:latin typeface="Montserrat Light" panose="00000400000000000000" pitchFamily="2" charset="0"/>
              </a:rPr>
            </a:br>
            <a:endParaRPr lang="sv-SE" sz="3200">
              <a:solidFill>
                <a:schemeClr val="bg1"/>
              </a:solidFill>
              <a:latin typeface="Montserrat Light" panose="00000400000000000000" pitchFamily="2" charset="0"/>
            </a:endParaRPr>
          </a:p>
          <a:p>
            <a:r>
              <a:rPr lang="sv-SE" sz="3200" b="1">
                <a:solidFill>
                  <a:schemeClr val="bg1"/>
                </a:solidFill>
                <a:latin typeface="Montserrat Light" panose="00000400000000000000" pitchFamily="2" charset="0"/>
              </a:rPr>
              <a:t>På grön nivå, som riktar sig till åldrarna 6–9 år, är det särskilt viktigt att:</a:t>
            </a:r>
            <a:br>
              <a:rPr lang="sv-SE" sz="3200">
                <a:solidFill>
                  <a:schemeClr val="bg1"/>
                </a:solidFill>
                <a:latin typeface="Montserrat Light" panose="00000400000000000000" pitchFamily="2" charset="0"/>
              </a:rPr>
            </a:br>
            <a:endParaRPr lang="sv-SE" sz="3200">
              <a:solidFill>
                <a:schemeClr val="bg1"/>
              </a:solidFill>
              <a:latin typeface="Montserrat Light" panose="00000400000000000000" pitchFamily="2" charset="0"/>
            </a:endParaRPr>
          </a:p>
          <a:p>
            <a:pPr marL="457200" indent="-457200">
              <a:buFont typeface="Arial" panose="020B0604020202020204" pitchFamily="34" charset="0"/>
              <a:buChar char="•"/>
            </a:pPr>
            <a:r>
              <a:rPr lang="sv-SE" sz="3200" b="1">
                <a:solidFill>
                  <a:srgbClr val="F5EF88"/>
                </a:solidFill>
                <a:latin typeface="Montserrat Light" panose="00000400000000000000" pitchFamily="2" charset="0"/>
              </a:rPr>
              <a:t>Främja rörelseglädje</a:t>
            </a:r>
            <a:r>
              <a:rPr lang="sv-SE" sz="3200">
                <a:solidFill>
                  <a:srgbClr val="F5EF88"/>
                </a:solidFill>
                <a:latin typeface="Montserrat Light" panose="00000400000000000000" pitchFamily="2" charset="0"/>
              </a:rPr>
              <a:t>: Fokusera på grundläggande rörelseförmågor och successivt introducera mer idrottsspecifika färdigheter genom mycket lek.</a:t>
            </a:r>
            <a:br>
              <a:rPr lang="sv-SE" sz="3200">
                <a:solidFill>
                  <a:schemeClr val="bg1"/>
                </a:solidFill>
                <a:latin typeface="Montserrat Light" panose="00000400000000000000" pitchFamily="2" charset="0"/>
              </a:rPr>
            </a:br>
            <a:endParaRPr lang="sv-SE" sz="3200">
              <a:solidFill>
                <a:schemeClr val="bg1"/>
              </a:solidFill>
              <a:latin typeface="Montserrat Light" panose="00000400000000000000" pitchFamily="2" charset="0"/>
            </a:endParaRPr>
          </a:p>
          <a:p>
            <a:pPr marL="457200" indent="-457200">
              <a:buFont typeface="Arial" panose="020B0604020202020204" pitchFamily="34" charset="0"/>
              <a:buChar char="•"/>
            </a:pPr>
            <a:r>
              <a:rPr lang="sv-SE" sz="3200" b="1">
                <a:solidFill>
                  <a:srgbClr val="F5EF88"/>
                </a:solidFill>
                <a:latin typeface="Montserrat Light" panose="00000400000000000000" pitchFamily="2" charset="0"/>
              </a:rPr>
              <a:t>Undvika tidig specialisering</a:t>
            </a:r>
            <a:r>
              <a:rPr lang="sv-SE" sz="3200">
                <a:solidFill>
                  <a:srgbClr val="F5EF88"/>
                </a:solidFill>
                <a:latin typeface="Montserrat Light" panose="00000400000000000000" pitchFamily="2" charset="0"/>
              </a:rPr>
              <a:t>: Uppmuntra barn att delta i flera olika idrotter för att utveckla en bred rörelsebas och undvika tidig specialisering.</a:t>
            </a:r>
            <a:br>
              <a:rPr lang="sv-SE" sz="3200">
                <a:solidFill>
                  <a:schemeClr val="bg1"/>
                </a:solidFill>
                <a:latin typeface="Montserrat Light" panose="00000400000000000000" pitchFamily="2" charset="0"/>
              </a:rPr>
            </a:br>
            <a:endParaRPr lang="sv-SE" sz="3200">
              <a:solidFill>
                <a:schemeClr val="bg1"/>
              </a:solidFill>
              <a:latin typeface="Montserrat Light" panose="00000400000000000000" pitchFamily="2" charset="0"/>
            </a:endParaRPr>
          </a:p>
          <a:p>
            <a:pPr marL="457200" indent="-457200">
              <a:buFont typeface="Arial" panose="020B0604020202020204" pitchFamily="34" charset="0"/>
              <a:buChar char="•"/>
            </a:pPr>
            <a:r>
              <a:rPr lang="sv-SE" sz="3200" b="1">
                <a:solidFill>
                  <a:srgbClr val="F5EF88"/>
                </a:solidFill>
                <a:latin typeface="Montserrat Light" panose="00000400000000000000" pitchFamily="2" charset="0"/>
              </a:rPr>
              <a:t>Skapa en trygg och lekfull miljö</a:t>
            </a:r>
            <a:r>
              <a:rPr lang="sv-SE" sz="3200">
                <a:solidFill>
                  <a:srgbClr val="F5EF88"/>
                </a:solidFill>
                <a:latin typeface="Montserrat Light" panose="00000400000000000000" pitchFamily="2" charset="0"/>
              </a:rPr>
              <a:t>: Betona glädje, nyfikenhet och gemenskap så att alla barn känner sig välkomna och motiverade att fortsätta med innebandy.</a:t>
            </a:r>
            <a:br>
              <a:rPr lang="sv-SE" sz="3200">
                <a:solidFill>
                  <a:schemeClr val="bg1"/>
                </a:solidFill>
                <a:latin typeface="Montserrat Light" panose="00000400000000000000" pitchFamily="2" charset="0"/>
              </a:rPr>
            </a:br>
            <a:endParaRPr lang="sv-SE" sz="3200">
              <a:solidFill>
                <a:schemeClr val="bg1"/>
              </a:solidFill>
              <a:latin typeface="Montserrat Light" panose="00000400000000000000" pitchFamily="2" charset="0"/>
            </a:endParaRPr>
          </a:p>
          <a:p>
            <a:r>
              <a:rPr lang="sv-SE" sz="3200">
                <a:solidFill>
                  <a:schemeClr val="bg1"/>
                </a:solidFill>
                <a:latin typeface="Montserrat Light" panose="00000400000000000000" pitchFamily="2" charset="0"/>
              </a:rPr>
              <a:t>Genom att följa dessa riktlinjer på grön nivå skapas en positiv och inkluderande innebandymiljö som lägger grunden för ett livslångt intresse för idrott.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sv-SE" altLang="sv-SE" sz="6600" b="0" i="0" u="none" strike="noStrike" cap="none" normalizeH="0" baseline="0">
              <a:ln>
                <a:noFill/>
              </a:ln>
              <a:solidFill>
                <a:schemeClr val="bg1"/>
              </a:solidFill>
              <a:effectLst/>
            </a:endParaRPr>
          </a:p>
        </p:txBody>
      </p:sp>
    </p:spTree>
    <p:extLst>
      <p:ext uri="{BB962C8B-B14F-4D97-AF65-F5344CB8AC3E}">
        <p14:creationId xmlns:p14="http://schemas.microsoft.com/office/powerpoint/2010/main" val="258436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694F0-5B50-C3B5-3E43-EE961A891D5B}"/>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F5278E21-B44C-8E3D-DB21-CC889104993C}"/>
              </a:ext>
            </a:extLst>
          </p:cNvPr>
          <p:cNvSpPr>
            <a:spLocks noGrp="1"/>
          </p:cNvSpPr>
          <p:nvPr>
            <p:ph type="title" idx="4294967295"/>
          </p:nvPr>
        </p:nvSpPr>
        <p:spPr>
          <a:xfrm>
            <a:off x="1689651" y="4514850"/>
            <a:ext cx="21029613" cy="2649538"/>
          </a:xfrm>
        </p:spPr>
        <p:txBody>
          <a:bodyPr>
            <a:normAutofit fontScale="90000"/>
          </a:bodyPr>
          <a:lstStyle/>
          <a:p>
            <a:pPr algn="ctr"/>
            <a:r>
              <a:rPr lang="sv-SE" sz="15999">
                <a:solidFill>
                  <a:srgbClr val="F5EF88"/>
                </a:solidFill>
                <a:latin typeface="Mongoose Regular" panose="02000000000000000000" pitchFamily="2" charset="77"/>
              </a:rPr>
              <a:t>Ledarskap och lärande</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Grön nivå</a:t>
            </a:r>
          </a:p>
        </p:txBody>
      </p:sp>
    </p:spTree>
    <p:extLst>
      <p:ext uri="{BB962C8B-B14F-4D97-AF65-F5344CB8AC3E}">
        <p14:creationId xmlns:p14="http://schemas.microsoft.com/office/powerpoint/2010/main" val="29375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3E6CA-0939-9259-71C0-CCE4FDFD5DC0}"/>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ECFF987B-B78C-B1AF-85CA-CE813510FAC5}"/>
              </a:ext>
            </a:extLst>
          </p:cNvPr>
          <p:cNvSpPr/>
          <p:nvPr/>
        </p:nvSpPr>
        <p:spPr>
          <a:xfrm>
            <a:off x="914401" y="1843653"/>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srgbClr val="F5EF88"/>
                </a:solidFill>
                <a:effectLst/>
                <a:uLnTx/>
                <a:uFillTx/>
                <a:latin typeface="Mongoose Regular"/>
                <a:ea typeface="+mn-ea"/>
                <a:cs typeface="+mn-cs"/>
              </a:rPr>
              <a:t>Ledarskap och lärande- </a:t>
            </a:r>
            <a:r>
              <a:rPr kumimoji="0" lang="sv-SE" sz="8500" b="0" i="0" u="none" strike="noStrike" kern="1200" cap="none" spc="0" normalizeH="0" baseline="0" noProof="0">
                <a:ln>
                  <a:noFill/>
                </a:ln>
                <a:solidFill>
                  <a:schemeClr val="bg1"/>
                </a:solidFill>
                <a:effectLst/>
                <a:uLnTx/>
                <a:uFillTx/>
                <a:latin typeface="Mongoose Regular"/>
                <a:ea typeface="+mn-ea"/>
                <a:cs typeface="+mn-cs"/>
              </a:rPr>
              <a:t>Grön nivå </a:t>
            </a:r>
          </a:p>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cxnSp>
        <p:nvCxnSpPr>
          <p:cNvPr id="17" name="Rak 16">
            <a:extLst>
              <a:ext uri="{FF2B5EF4-FFF2-40B4-BE49-F238E27FC236}">
                <a16:creationId xmlns:a16="http://schemas.microsoft.com/office/drawing/2014/main" id="{1A523D18-F8D3-128B-0D46-CF8ECE330F55}"/>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7DF9DA75-626A-A5B7-264E-C08A7A325645}"/>
              </a:ext>
            </a:extLst>
          </p:cNvPr>
          <p:cNvCxnSpPr>
            <a:cxnSpLocks/>
          </p:cNvCxnSpPr>
          <p:nvPr/>
        </p:nvCxnSpPr>
        <p:spPr>
          <a:xfrm>
            <a:off x="-264695" y="3344418"/>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E94EBA9D-1601-603D-8049-885E2701D520}"/>
              </a:ext>
            </a:extLst>
          </p:cNvPr>
          <p:cNvSpPr>
            <a:spLocks noGrp="1"/>
          </p:cNvSpPr>
          <p:nvPr>
            <p:ph type="sldNum" sz="quarter" idx="4294967295"/>
          </p:nvPr>
        </p:nvSpPr>
        <p:spPr>
          <a:xfrm>
            <a:off x="23038905" y="12294294"/>
            <a:ext cx="1460447" cy="730251"/>
          </a:xfrm>
        </p:spPr>
        <p:txBody>
          <a:bodyPr/>
          <a:lstStyle/>
          <a:p>
            <a:pPr marL="0" marR="0" lvl="0" indent="0" algn="ctr" defTabSz="1828686" rtl="0" eaLnBrk="1" fontAlgn="auto" latinLnBrk="0" hangingPunct="1">
              <a:lnSpc>
                <a:spcPct val="100000"/>
              </a:lnSpc>
              <a:spcBef>
                <a:spcPts val="0"/>
              </a:spcBef>
              <a:spcAft>
                <a:spcPts val="0"/>
              </a:spcAft>
              <a:buClrTx/>
              <a:buSzTx/>
              <a:buFontTx/>
              <a:buNone/>
              <a:tabLst/>
              <a:defRPr/>
            </a:pPr>
            <a:fld id="{5F919A4E-C2E9-6148-8511-58460454BFB7}" type="slidenum">
              <a:rPr kumimoji="0" lang="sv-SE" sz="1000" b="0" i="0" u="none" strike="noStrike" kern="1200" cap="none" spc="0" normalizeH="0" baseline="0" noProof="0" smtClean="0">
                <a:ln>
                  <a:noFill/>
                </a:ln>
                <a:solidFill>
                  <a:srgbClr val="0B0C26"/>
                </a:solidFill>
                <a:effectLst/>
                <a:uLnTx/>
                <a:uFillTx/>
                <a:latin typeface="Montserrat Light" pitchFamily="2" charset="77"/>
                <a:ea typeface="+mn-ea"/>
                <a:cs typeface="+mn-cs"/>
              </a:rPr>
              <a:pPr marL="0" marR="0" lvl="0" indent="0" algn="ctr" defTabSz="1828686" rtl="0" eaLnBrk="1" fontAlgn="auto" latinLnBrk="0" hangingPunct="1">
                <a:lnSpc>
                  <a:spcPct val="100000"/>
                </a:lnSpc>
                <a:spcBef>
                  <a:spcPts val="0"/>
                </a:spcBef>
                <a:spcAft>
                  <a:spcPts val="0"/>
                </a:spcAft>
                <a:buClrTx/>
                <a:buSzTx/>
                <a:buFontTx/>
                <a:buNone/>
                <a:tabLst/>
                <a:defRPr/>
              </a:pPr>
              <a:t>9</a:t>
            </a:fld>
            <a:endParaRPr kumimoji="0" lang="sv-SE" sz="1000" b="0" i="0" u="none" strike="noStrike" kern="1200" cap="none" spc="0" normalizeH="0" baseline="0" noProof="0">
              <a:ln>
                <a:noFill/>
              </a:ln>
              <a:solidFill>
                <a:srgbClr val="0B0C26"/>
              </a:solidFill>
              <a:effectLst/>
              <a:uLnTx/>
              <a:uFillTx/>
              <a:latin typeface="Montserrat Light" pitchFamily="2" charset="77"/>
              <a:ea typeface="+mn-ea"/>
              <a:cs typeface="+mn-cs"/>
            </a:endParaRPr>
          </a:p>
        </p:txBody>
      </p:sp>
      <p:sp>
        <p:nvSpPr>
          <p:cNvPr id="4" name="Rectangle 1">
            <a:extLst>
              <a:ext uri="{FF2B5EF4-FFF2-40B4-BE49-F238E27FC236}">
                <a16:creationId xmlns:a16="http://schemas.microsoft.com/office/drawing/2014/main" id="{1C811BEC-53A9-787E-24AB-87AC2EC59638}"/>
              </a:ext>
            </a:extLst>
          </p:cNvPr>
          <p:cNvSpPr>
            <a:spLocks noChangeArrowheads="1"/>
          </p:cNvSpPr>
          <p:nvPr/>
        </p:nvSpPr>
        <p:spPr bwMode="auto">
          <a:xfrm>
            <a:off x="2726015" y="4096811"/>
            <a:ext cx="18930381" cy="84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rPr>
              <a:t>På grön nivå ska träningen vara rolig och varierande med fokus på lek, fysisk aktivitet och rörelseglädje. Det gäller att utforma träningen enkelt och låta barnen använda sin fantasi och eftersträva att de får uppleva rörelseglädje. </a:t>
            </a:r>
            <a:br>
              <a:rPr kumimoji="0" lang="sv-SE" altLang="sv-SE" sz="3000" b="0" i="0" u="none" strike="noStrike" cap="none" normalizeH="0" baseline="0">
                <a:ln>
                  <a:noFill/>
                </a:ln>
                <a:solidFill>
                  <a:schemeClr val="bg1"/>
                </a:solidFill>
                <a:effectLst/>
                <a:latin typeface="Montserrat Light" panose="00000400000000000000" pitchFamily="2" charset="0"/>
                <a:cs typeface="Assistant" pitchFamily="2" charset="-79"/>
              </a:rPr>
            </a:br>
            <a:endParaRPr lang="sv-SE" altLang="sv-SE" sz="3000">
              <a:solidFill>
                <a:schemeClr val="bg1"/>
              </a:solidFill>
              <a:latin typeface="Montserrat Light" panose="00000400000000000000" pitchFamily="2"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000" b="0" i="0" u="none" strike="noStrike" cap="none" normalizeH="0" baseline="0">
                <a:ln>
                  <a:noFill/>
                </a:ln>
                <a:solidFill>
                  <a:schemeClr val="bg1"/>
                </a:solidFill>
                <a:effectLst/>
                <a:latin typeface="Montserrat Light" panose="00000400000000000000" pitchFamily="2" charset="0"/>
                <a:cs typeface="Assistant" pitchFamily="2" charset="-79"/>
              </a:rPr>
              <a:t>Tänk på att anpassa ditt ledarskap till gruppens kunnande och mognad. I denna åldersgrupp kan barnens idrottsbakgrund, kunnande och intresse variera mycket. Alla är säkert inte där ”för att bli innebandyspelare” utan kanske för att bästa kompisen är med.</a:t>
            </a:r>
            <a:br>
              <a:rPr lang="sv-SE" altLang="sv-SE" sz="3000">
                <a:solidFill>
                  <a:schemeClr val="bg1"/>
                </a:solidFill>
                <a:latin typeface="Montserrat Light" panose="00000400000000000000" pitchFamily="2" charset="0"/>
                <a:cs typeface="Assistant" pitchFamily="2" charset="-79"/>
              </a:rPr>
            </a:br>
            <a:endParaRPr lang="sv-SE" altLang="sv-SE" sz="3000">
              <a:solidFill>
                <a:schemeClr val="bg1"/>
              </a:solidFill>
              <a:latin typeface="Montserrat Light" panose="00000400000000000000" pitchFamily="2"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rPr>
              <a:t>Som ledare är det viktigt att man är tydlig och enkel. Kom ihåg att det är lättare att förstå när du visar och barnen får härma (imitation) än om du pratar. Fokus ligger på att bidra till barnens lärande.</a:t>
            </a:r>
            <a:br>
              <a:rPr kumimoji="0" lang="sv-SE" altLang="sv-SE" sz="3000" b="0" i="0" u="none" strike="noStrike" cap="none" normalizeH="0" baseline="0">
                <a:ln>
                  <a:noFill/>
                </a:ln>
                <a:solidFill>
                  <a:schemeClr val="bg1"/>
                </a:solidFill>
                <a:effectLst/>
                <a:latin typeface="Montserrat Light" panose="00000400000000000000" pitchFamily="2" charset="0"/>
                <a:cs typeface="Assistant" pitchFamily="2" charset="-79"/>
              </a:rPr>
            </a:br>
            <a:endParaRPr lang="sv-SE" altLang="sv-SE" sz="3000">
              <a:solidFill>
                <a:schemeClr val="bg1"/>
              </a:solidFill>
              <a:latin typeface="Montserrat Light" panose="00000400000000000000" pitchFamily="2"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000" b="0" i="0" u="none" strike="noStrike" cap="none" normalizeH="0" baseline="0">
                <a:ln>
                  <a:noFill/>
                </a:ln>
                <a:solidFill>
                  <a:schemeClr val="bg1"/>
                </a:solidFill>
                <a:effectLst/>
                <a:latin typeface="Montserrat Light" panose="00000400000000000000" pitchFamily="2" charset="0"/>
                <a:cs typeface="Assistant" pitchFamily="2" charset="-79"/>
              </a:rPr>
              <a:t>Ge positiv feedback, inte bara när barnen gör ”rätt” utan också när de försöker följa dina instruktioner. Du bidrar till barnens självförtroende och deras självkänsla genom att lyfta det som är positivt.</a:t>
            </a:r>
            <a:br>
              <a:rPr kumimoji="0" lang="sv-SE" altLang="sv-SE" sz="3000" b="0" i="0" u="none" strike="noStrike" cap="none" normalizeH="0" baseline="0">
                <a:ln>
                  <a:noFill/>
                </a:ln>
                <a:solidFill>
                  <a:schemeClr val="bg1"/>
                </a:solidFill>
                <a:effectLst/>
                <a:latin typeface="Montserrat Light" panose="00000400000000000000" pitchFamily="2" charset="0"/>
                <a:cs typeface="Assistant" pitchFamily="2" charset="-79"/>
              </a:rPr>
            </a:br>
            <a:endParaRPr lang="sv-SE" altLang="sv-SE" sz="3000">
              <a:solidFill>
                <a:schemeClr val="bg1"/>
              </a:solidFill>
              <a:latin typeface="Montserrat Light" panose="00000400000000000000" pitchFamily="2"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rPr>
              <a:t>I denna ålder känner sig barnen tryggare om det finns vissa fasta rutiner. Därför är det bra att utforma träningarna på liknande sätt från gång till gång så att barnen känner igen sig.</a:t>
            </a:r>
            <a:endParaRPr kumimoji="0" lang="sv-SE" altLang="sv-SE" sz="3000" b="0" i="0" u="none" strike="noStrike" cap="none" normalizeH="0" baseline="0">
              <a:ln>
                <a:noFill/>
              </a:ln>
              <a:solidFill>
                <a:srgbClr val="F5EF88"/>
              </a:solidFill>
              <a:effectLst/>
              <a:latin typeface="Montserrat Light" panose="00000400000000000000" pitchFamily="2" charset="0"/>
            </a:endParaRPr>
          </a:p>
        </p:txBody>
      </p:sp>
    </p:spTree>
    <p:extLst>
      <p:ext uri="{BB962C8B-B14F-4D97-AF65-F5344CB8AC3E}">
        <p14:creationId xmlns:p14="http://schemas.microsoft.com/office/powerpoint/2010/main" val="423833274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 med instruktion  -  Skrivskyddad" id="{D78FE05E-83B6-47BC-8DD6-BE8CAB9D862A}" vid="{7C7EAAC4-9706-493F-9CCE-21FDAE4B9F2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1124406ECA464D8A4194C7137022BA" ma:contentTypeVersion="7" ma:contentTypeDescription="Create a new document." ma:contentTypeScope="" ma:versionID="7f76a604f548d8628f0287239e351606">
  <xsd:schema xmlns:xsd="http://www.w3.org/2001/XMLSchema" xmlns:xs="http://www.w3.org/2001/XMLSchema" xmlns:p="http://schemas.microsoft.com/office/2006/metadata/properties" xmlns:ns2="349ff3d5-b8f1-4116-a39d-51f255c14179" targetNamespace="http://schemas.microsoft.com/office/2006/metadata/properties" ma:root="true" ma:fieldsID="aaf92b07659aa1e5ffcd8570aec8eaaa" ns2:_="">
    <xsd:import namespace="349ff3d5-b8f1-4116-a39d-51f255c141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ff3d5-b8f1-4116-a39d-51f255c14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DB7C3C-9700-4C2C-BF86-A9D3B6F4F4D4}">
  <ds:schemaRefs>
    <ds:schemaRef ds:uri="349ff3d5-b8f1-4116-a39d-51f255c14179"/>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86EDD54-F841-41C0-81B3-87C37C22FC7F}">
  <ds:schemaRefs>
    <ds:schemaRef ds:uri="http://schemas.microsoft.com/sharepoint/v3/contenttype/forms"/>
  </ds:schemaRefs>
</ds:datastoreItem>
</file>

<file path=customXml/itemProps3.xml><?xml version="1.0" encoding="utf-8"?>
<ds:datastoreItem xmlns:ds="http://schemas.openxmlformats.org/officeDocument/2006/customXml" ds:itemID="{BC2AD3E3-8ADD-4716-8DEB-3C2EEFFB69B7}">
  <ds:schemaRefs>
    <ds:schemaRef ds:uri="349ff3d5-b8f1-4116-a39d-51f255c141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GU - Inledning</Template>
  <TotalTime>267</TotalTime>
  <Words>4435</Words>
  <Application>Microsoft Office PowerPoint</Application>
  <PresentationFormat>Anpassad</PresentationFormat>
  <Paragraphs>440</Paragraphs>
  <Slides>38</Slides>
  <Notes>38</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38</vt:i4>
      </vt:variant>
    </vt:vector>
  </HeadingPairs>
  <TitlesOfParts>
    <vt:vector size="47" baseType="lpstr">
      <vt:lpstr>Montserrat Light</vt:lpstr>
      <vt:lpstr>Assistant</vt:lpstr>
      <vt:lpstr>Montserrat</vt:lpstr>
      <vt:lpstr>Arial</vt:lpstr>
      <vt:lpstr>Open sans</vt:lpstr>
      <vt:lpstr>Mongoose Regular</vt:lpstr>
      <vt:lpstr>Calibri Light</vt:lpstr>
      <vt:lpstr>Montserrat SemiBold</vt:lpstr>
      <vt:lpstr>Office-tema</vt:lpstr>
      <vt:lpstr>SPELARUTVECKLINGSPLAN</vt:lpstr>
      <vt:lpstr>INTRODUKTION- SPU Grön nivå 6-9 år</vt:lpstr>
      <vt:lpstr>INNEHÅLLSFÖRTECKNING- Grön nivå (6-9 år)</vt:lpstr>
      <vt:lpstr>Svensk Innebandys Utvecklingsmodell Grön nivå</vt:lpstr>
      <vt:lpstr>PowerPoint-presentation</vt:lpstr>
      <vt:lpstr>Den goda innebandymiljön  Grön nivå</vt:lpstr>
      <vt:lpstr>PowerPoint-presentation</vt:lpstr>
      <vt:lpstr>Ledarskap och lärande Grön nivå</vt:lpstr>
      <vt:lpstr>PowerPoint-presentation</vt:lpstr>
      <vt:lpstr>GRUNDPRINCIPER  för (förening) på grön nivå</vt:lpstr>
      <vt:lpstr>Grön nivå 6-9 år- Rörelseglädje</vt:lpstr>
      <vt:lpstr>6-7 år Spel, träning och planering</vt:lpstr>
      <vt:lpstr>PowerPoint-presentation</vt:lpstr>
      <vt:lpstr>PowerPoint-presentation</vt:lpstr>
      <vt:lpstr>8-9 år SPEL, TRÄNING OCH PLANERING</vt:lpstr>
      <vt:lpstr>PowerPoint-presentation</vt:lpstr>
      <vt:lpstr>PowerPoint-presentation</vt:lpstr>
      <vt:lpstr>FOKUSOMRÅDEN FÄRDIGHETER OCH BETEENDEN  GRÖN NIVÅ</vt:lpstr>
      <vt:lpstr>BEGREPPSDEFINITION  </vt:lpstr>
      <vt:lpstr>FOKUSOMRÅDEN</vt:lpstr>
      <vt:lpstr>UTESPELARE</vt:lpstr>
      <vt:lpstr>DEFINITIONER UTESPELARE- Grön nivå.</vt:lpstr>
      <vt:lpstr>PowerPoint-presentation</vt:lpstr>
      <vt:lpstr>PowerPoint-presentation</vt:lpstr>
      <vt:lpstr>MÅLVAKT</vt:lpstr>
      <vt:lpstr>DEFINITIONER</vt:lpstr>
      <vt:lpstr>PowerPoint-presentation</vt:lpstr>
      <vt:lpstr>PowerPoint-presentation</vt:lpstr>
      <vt:lpstr>LAGET</vt:lpstr>
      <vt:lpstr>PowerPoint-presentation</vt:lpstr>
      <vt:lpstr>PowerPoint-presentation</vt:lpstr>
      <vt:lpstr>PowerPoint-presentation</vt:lpstr>
      <vt:lpstr>INTENSITET &amp; FLÖDE</vt:lpstr>
      <vt:lpstr> TRÄNINGEN  BOLLTOUCHPRINCIPEN</vt:lpstr>
      <vt:lpstr>VERKSAMHETSPLANERING OCH UTVÄRDERING</vt:lpstr>
      <vt:lpstr>PowerPoint-presentation</vt:lpstr>
      <vt:lpstr>EXEMPEL PÅ TIDSLINJE I FÖRENINGEN- Grön nivå</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Spelarutvecklingsplan för förening- Grön nivå (Mall)</dc:title>
  <dc:creator>Johan Libäck (Värmland)</dc:creator>
  <cp:lastModifiedBy>Hanna Wiklund (Svenska IBF)</cp:lastModifiedBy>
  <cp:revision>2</cp:revision>
  <dcterms:created xsi:type="dcterms:W3CDTF">2018-08-15T10:34:53Z</dcterms:created>
  <dcterms:modified xsi:type="dcterms:W3CDTF">2025-09-26T07:34:31Z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0x010100111124406ECA464D8A4194C7137022BA</vt:lpwstr>
  </property>
  <property fmtid="{D5CDD505-2E9C-101B-9397-08002B2CF9AE}" pid="3" name="MediaServiceImageTags">
    <vt:lpwstr/>
  </property>
</Properties>
</file>