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7"/>
  </p:notesMasterIdLst>
  <p:sldIdLst>
    <p:sldId id="258" r:id="rId5"/>
    <p:sldId id="478" r:id="rId6"/>
    <p:sldId id="409" r:id="rId7"/>
    <p:sldId id="470" r:id="rId8"/>
    <p:sldId id="453" r:id="rId9"/>
    <p:sldId id="471" r:id="rId10"/>
    <p:sldId id="480" r:id="rId11"/>
    <p:sldId id="479" r:id="rId12"/>
    <p:sldId id="481" r:id="rId13"/>
    <p:sldId id="441" r:id="rId14"/>
    <p:sldId id="452" r:id="rId15"/>
    <p:sldId id="482" r:id="rId16"/>
    <p:sldId id="484" r:id="rId17"/>
    <p:sldId id="488" r:id="rId18"/>
    <p:sldId id="483" r:id="rId19"/>
    <p:sldId id="489" r:id="rId20"/>
    <p:sldId id="490" r:id="rId21"/>
    <p:sldId id="472" r:id="rId22"/>
    <p:sldId id="499" r:id="rId23"/>
    <p:sldId id="418" r:id="rId24"/>
    <p:sldId id="443" r:id="rId25"/>
    <p:sldId id="432" r:id="rId26"/>
    <p:sldId id="458" r:id="rId27"/>
    <p:sldId id="457" r:id="rId28"/>
    <p:sldId id="460" r:id="rId29"/>
    <p:sldId id="434" r:id="rId30"/>
    <p:sldId id="447" r:id="rId31"/>
    <p:sldId id="436" r:id="rId32"/>
    <p:sldId id="462" r:id="rId33"/>
    <p:sldId id="464" r:id="rId34"/>
    <p:sldId id="465" r:id="rId35"/>
    <p:sldId id="444" r:id="rId36"/>
    <p:sldId id="502" r:id="rId37"/>
    <p:sldId id="340" r:id="rId38"/>
    <p:sldId id="503" r:id="rId39"/>
    <p:sldId id="501" r:id="rId40"/>
    <p:sldId id="469" r:id="rId41"/>
    <p:sldId id="348" r:id="rId42"/>
    <p:sldId id="473" r:id="rId43"/>
    <p:sldId id="448" r:id="rId44"/>
    <p:sldId id="450" r:id="rId45"/>
    <p:sldId id="414" r:id="rId46"/>
  </p:sldIdLst>
  <p:sldSz cx="24382413" cy="13716000"/>
  <p:notesSz cx="6858000" cy="9144000"/>
  <p:embeddedFontLst>
    <p:embeddedFont>
      <p:font typeface="Assistant" pitchFamily="2" charset="-79"/>
      <p:regular r:id="rId48"/>
      <p:bold r:id="rId49"/>
    </p:embeddedFont>
    <p:embeddedFont>
      <p:font typeface="Mongoose Regular" panose="02000000000000000000" pitchFamily="50" charset="0"/>
      <p:regular r:id="rId50"/>
    </p:embeddedFont>
    <p:embeddedFont>
      <p:font typeface="Montserrat" panose="00000500000000000000" pitchFamily="2" charset="0"/>
      <p:regular r:id="rId51"/>
      <p:bold r:id="rId52"/>
      <p:italic r:id="rId53"/>
      <p:boldItalic r:id="rId54"/>
    </p:embeddedFont>
    <p:embeddedFont>
      <p:font typeface="Montserrat Light" panose="00000400000000000000" pitchFamily="2" charset="0"/>
      <p:regular r:id="rId55"/>
      <p:italic r:id="rId56"/>
    </p:embeddedFont>
    <p:embeddedFont>
      <p:font typeface="Montserrat SemiBold" panose="00000700000000000000" pitchFamily="2" charset="0"/>
      <p:bold r:id="rId57"/>
      <p:boldItalic r:id="rId58"/>
    </p:embeddedFont>
    <p:embeddedFont>
      <p:font typeface="Open sans" panose="020B0606030504020204" pitchFamily="34" charset="0"/>
      <p:regular r:id="rId59"/>
      <p:bold r:id="rId60"/>
      <p:italic r:id="rId61"/>
      <p:boldItalic r:id="rId62"/>
    </p:embeddedFont>
  </p:embeddedFontLst>
  <p:defaultText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orient="horz" pos="1145" userDrawn="1">
          <p15:clr>
            <a:srgbClr val="A4A3A4"/>
          </p15:clr>
        </p15:guide>
        <p15:guide id="4" orient="horz" pos="1644" userDrawn="1">
          <p15:clr>
            <a:srgbClr val="A4A3A4"/>
          </p15:clr>
        </p15:guide>
        <p15:guide id="5" pos="1102" userDrawn="1">
          <p15:clr>
            <a:srgbClr val="A4A3A4"/>
          </p15:clr>
        </p15:guide>
        <p15:guide id="6" orient="horz" pos="941" userDrawn="1">
          <p15:clr>
            <a:srgbClr val="A4A3A4"/>
          </p15:clr>
        </p15:guide>
        <p15:guide id="7" orient="horz" pos="2596" userDrawn="1">
          <p15:clr>
            <a:srgbClr val="A4A3A4"/>
          </p15:clr>
        </p15:guide>
        <p15:guide id="8" pos="12782" userDrawn="1">
          <p15:clr>
            <a:srgbClr val="A4A3A4"/>
          </p15:clr>
        </p15:guide>
        <p15:guide id="9" pos="180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52352A-0E5D-82FF-FCDE-FC68AE2401E1}" name="Niklas Nordén (SIBF)" initials="NN(" userId="S::niklas.norden@innebandy.se::22b1eabb-c73e-4df6-9b9d-a65dd05a4199" providerId="AD"/>
  <p188:author id="{D7692F3F-3225-C1BC-AE08-98A2711F79E0}" name="Lisa Eskils (SIBF)" initials="L(" userId="S::lisa.eskils@innebandy.se::c44b0433-7f7d-4dad-81a9-8f6bbbfc1be2" providerId="AD"/>
  <p188:author id="{AA66A098-9F9F-750E-E084-DD3EB108C789}" name="Hanna Wiklund (SIBF)" initials="HW(" userId="S::Hanna.Wiklund@Innebandy.se::542031df-7f9a-4563-916b-f1eedf81730d" providerId="AD"/>
  <p188:author id="{E2EC22B6-A5CB-BF55-3F78-7A0C32AA76A9}" name="Tobias Hellqvist (Halland)" initials="TH" userId="S::tobias.hellqvist@Innebandy.se::4450bd1f-95e2-46b1-b9d8-06b2f791edc1" providerId="AD"/>
  <p188:author id="{F4B70CBE-88C9-DB3C-C071-748E96146B1D}" name="Hanna Wiklund (SIBF)" initials="H(" userId="S::hanna.wiklund@innebandy.se::542031df-7f9a-4563-916b-f1eedf81730d" providerId="AD"/>
  <p188:author id="{C9FA41DC-4715-E355-208A-224A00EFC439}" name="Gästanvändare" initials="Gä" userId="S::urn:spo:tenantanon#ef4e4404-aa61-4aab-88dc-379abfc365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las Nordén (SIBF)" initials="NN(" lastIdx="1" clrIdx="0">
    <p:extLst>
      <p:ext uri="{19B8F6BF-5375-455C-9EA6-DF929625EA0E}">
        <p15:presenceInfo xmlns:p15="http://schemas.microsoft.com/office/powerpoint/2012/main" userId="S::niklas.norden@innebandy.se::22b1eabb-c73e-4df6-9b9d-a65dd05a4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F88"/>
    <a:srgbClr val="F1EB74"/>
    <a:srgbClr val="FFFFCC"/>
    <a:srgbClr val="0070C0"/>
    <a:srgbClr val="000000"/>
    <a:srgbClr val="0B0C26"/>
    <a:srgbClr val="18153C"/>
    <a:srgbClr val="19173B"/>
    <a:srgbClr val="19171D"/>
    <a:srgbClr val="1F3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ABB05-42A1-422F-B985-B25EF50CCC91}" v="1" dt="2025-09-18T10:53:03.62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Mörkt format 1 - Dekorfär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948" y="44"/>
      </p:cViewPr>
      <p:guideLst>
        <p:guide orient="horz" pos="4320"/>
        <p:guide pos="7680"/>
        <p:guide orient="horz" pos="1145"/>
        <p:guide orient="horz" pos="1644"/>
        <p:guide pos="1102"/>
        <p:guide orient="horz" pos="941"/>
        <p:guide orient="horz" pos="2596"/>
        <p:guide pos="12782"/>
        <p:guide pos="18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7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Wiklund (Svenska IBF)" userId="542031df-7f9a-4563-916b-f1eedf81730d" providerId="ADAL" clId="{4924590C-23C6-45B7-8A31-1041F59E01F3}"/>
    <pc:docChg chg="modMainMaster">
      <pc:chgData name="Hanna Wiklund (Svenska IBF)" userId="542031df-7f9a-4563-916b-f1eedf81730d" providerId="ADAL" clId="{4924590C-23C6-45B7-8A31-1041F59E01F3}" dt="2025-09-18T10:53:03.627" v="0"/>
      <pc:docMkLst>
        <pc:docMk/>
      </pc:docMkLst>
      <pc:sldMasterChg chg="modSldLayout">
        <pc:chgData name="Hanna Wiklund (Svenska IBF)" userId="542031df-7f9a-4563-916b-f1eedf81730d" providerId="ADAL" clId="{4924590C-23C6-45B7-8A31-1041F59E01F3}" dt="2025-09-18T10:53:03.627" v="0"/>
        <pc:sldMasterMkLst>
          <pc:docMk/>
          <pc:sldMasterMk cId="1230481227" sldId="2147483648"/>
        </pc:sldMasterMkLst>
        <pc:sldLayoutChg chg="addSp modSp">
          <pc:chgData name="Hanna Wiklund (Svenska IBF)" userId="542031df-7f9a-4563-916b-f1eedf81730d" providerId="ADAL" clId="{4924590C-23C6-45B7-8A31-1041F59E01F3}" dt="2025-09-18T10:53:03.627" v="0"/>
          <pc:sldLayoutMkLst>
            <pc:docMk/>
            <pc:sldMasterMk cId="1230481227" sldId="2147483648"/>
            <pc:sldLayoutMk cId="199453447" sldId="2147483652"/>
          </pc:sldLayoutMkLst>
          <pc:spChg chg="add mod">
            <ac:chgData name="Hanna Wiklund (Svenska IBF)" userId="542031df-7f9a-4563-916b-f1eedf81730d" providerId="ADAL" clId="{4924590C-23C6-45B7-8A31-1041F59E01F3}" dt="2025-09-18T10:53:03.627" v="0"/>
            <ac:spMkLst>
              <pc:docMk/>
              <pc:sldMasterMk cId="1230481227" sldId="2147483648"/>
              <pc:sldLayoutMk cId="199453447" sldId="2147483652"/>
              <ac:spMk id="5" creationId="{6900CF5C-41A3-DD9C-A34E-90F604EB41D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Light" pitchFamily="2" charset="77"/>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Light" pitchFamily="2" charset="77"/>
              </a:defRPr>
            </a:lvl1pPr>
          </a:lstStyle>
          <a:p>
            <a:fld id="{DC3982A0-B165-4F38-B3FE-180865C0DE0E}" type="datetimeFigureOut">
              <a:rPr lang="sv-SE" smtClean="0"/>
              <a:pPr/>
              <a:t>2025-09-26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Light" pitchFamily="2" charset="77"/>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Light" pitchFamily="2" charset="77"/>
              </a:defRPr>
            </a:lvl1pPr>
          </a:lstStyle>
          <a:p>
            <a:fld id="{987B9D33-1FD8-449B-AFAE-9E83257315FF}" type="slidenum">
              <a:rPr lang="sv-SE" smtClean="0"/>
              <a:pPr/>
              <a:t>‹#›</a:t>
            </a:fld>
            <a:endParaRPr lang="sv-SE"/>
          </a:p>
        </p:txBody>
      </p:sp>
    </p:spTree>
    <p:extLst>
      <p:ext uri="{BB962C8B-B14F-4D97-AF65-F5344CB8AC3E}">
        <p14:creationId xmlns:p14="http://schemas.microsoft.com/office/powerpoint/2010/main" val="1006307102"/>
      </p:ext>
    </p:extLst>
  </p:cSld>
  <p:clrMap bg1="lt1" tx1="dk1" bg2="lt2" tx2="dk2" accent1="accent1" accent2="accent2" accent3="accent3" accent4="accent4" accent5="accent5" accent6="accent6" hlink="hlink" folHlink="folHlink"/>
  <p:notesStyle>
    <a:lvl1pPr marL="0" algn="l" defTabSz="1828686" rtl="0" eaLnBrk="1" latinLnBrk="0" hangingPunct="1">
      <a:defRPr sz="2400" b="0" i="0" kern="1200">
        <a:solidFill>
          <a:schemeClr val="tx1"/>
        </a:solidFill>
        <a:latin typeface="Montserrat Light" pitchFamily="2" charset="77"/>
        <a:ea typeface="+mn-ea"/>
        <a:cs typeface="+mn-cs"/>
      </a:defRPr>
    </a:lvl1pPr>
    <a:lvl2pPr marL="914343" algn="l" defTabSz="1828686" rtl="0" eaLnBrk="1" latinLnBrk="0" hangingPunct="1">
      <a:defRPr sz="2400" b="0" i="0" kern="1200">
        <a:solidFill>
          <a:schemeClr val="tx1"/>
        </a:solidFill>
        <a:latin typeface="Montserrat Light" pitchFamily="2" charset="77"/>
        <a:ea typeface="+mn-ea"/>
        <a:cs typeface="+mn-cs"/>
      </a:defRPr>
    </a:lvl2pPr>
    <a:lvl3pPr marL="1828686" algn="l" defTabSz="1828686" rtl="0" eaLnBrk="1" latinLnBrk="0" hangingPunct="1">
      <a:defRPr sz="2400" b="0" i="0" kern="1200">
        <a:solidFill>
          <a:schemeClr val="tx1"/>
        </a:solidFill>
        <a:latin typeface="Montserrat Light" pitchFamily="2" charset="77"/>
        <a:ea typeface="+mn-ea"/>
        <a:cs typeface="+mn-cs"/>
      </a:defRPr>
    </a:lvl3pPr>
    <a:lvl4pPr marL="2743029" algn="l" defTabSz="1828686" rtl="0" eaLnBrk="1" latinLnBrk="0" hangingPunct="1">
      <a:defRPr sz="2400" b="0" i="0" kern="1200">
        <a:solidFill>
          <a:schemeClr val="tx1"/>
        </a:solidFill>
        <a:latin typeface="Montserrat Light" pitchFamily="2" charset="77"/>
        <a:ea typeface="+mn-ea"/>
        <a:cs typeface="+mn-cs"/>
      </a:defRPr>
    </a:lvl4pPr>
    <a:lvl5pPr marL="3657371" algn="l" defTabSz="1828686" rtl="0" eaLnBrk="1" latinLnBrk="0" hangingPunct="1">
      <a:defRPr sz="2400" b="0" i="0" kern="1200">
        <a:solidFill>
          <a:schemeClr val="tx1"/>
        </a:solidFill>
        <a:latin typeface="Montserrat Light" pitchFamily="2" charset="77"/>
        <a:ea typeface="+mn-ea"/>
        <a:cs typeface="+mn-cs"/>
      </a:defRPr>
    </a:lvl5pPr>
    <a:lvl6pPr marL="4571714" algn="l" defTabSz="1828686" rtl="0" eaLnBrk="1" latinLnBrk="0" hangingPunct="1">
      <a:defRPr sz="2400" kern="1200">
        <a:solidFill>
          <a:schemeClr val="tx1"/>
        </a:solidFill>
        <a:latin typeface="+mn-lt"/>
        <a:ea typeface="+mn-ea"/>
        <a:cs typeface="+mn-cs"/>
      </a:defRPr>
    </a:lvl6pPr>
    <a:lvl7pPr marL="5486057" algn="l" defTabSz="1828686" rtl="0" eaLnBrk="1" latinLnBrk="0" hangingPunct="1">
      <a:defRPr sz="2400" kern="1200">
        <a:solidFill>
          <a:schemeClr val="tx1"/>
        </a:solidFill>
        <a:latin typeface="+mn-lt"/>
        <a:ea typeface="+mn-ea"/>
        <a:cs typeface="+mn-cs"/>
      </a:defRPr>
    </a:lvl7pPr>
    <a:lvl8pPr marL="6400400" algn="l" defTabSz="1828686" rtl="0" eaLnBrk="1" latinLnBrk="0" hangingPunct="1">
      <a:defRPr sz="2400" kern="1200">
        <a:solidFill>
          <a:schemeClr val="tx1"/>
        </a:solidFill>
        <a:latin typeface="+mn-lt"/>
        <a:ea typeface="+mn-ea"/>
        <a:cs typeface="+mn-cs"/>
      </a:defRPr>
    </a:lvl8pPr>
    <a:lvl9pPr marL="7314743" algn="l" defTabSz="182868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Lägg till er förenings logga här på framsidan</a:t>
            </a:r>
            <a:br>
              <a:rPr lang="sv-SE"/>
            </a:br>
            <a:br>
              <a:rPr lang="sv-SE"/>
            </a:br>
            <a:r>
              <a:rPr lang="sv-SE"/>
              <a:t>Denna spelarutvecklingsplan bör arbetas fram av ett antal personer i er förening, och framförallt behöver alla ledare på grön nivå bli ordentligt informerade och delaktiga i innehållet. Det är viktigt för att skapa förankringen hos era ledare. En eller flera personer bör vara ansvariga för att internutbilda era ledare, det räcker alltså inte att bara skicka ut dokumentet inom er förening. </a:t>
            </a:r>
            <a:br>
              <a:rPr lang="sv-SE"/>
            </a:br>
            <a:br>
              <a:rPr lang="sv-SE"/>
            </a:br>
            <a:r>
              <a:rPr lang="sv-SE"/>
              <a:t>Att få era ledare att gå utbildningar + att dom jobbar enligt er spelarutvecklingsplan är ett bra sätt för er att säkerställa att verksamheten genomförs på det sätt som ni önskar. </a:t>
            </a:r>
          </a:p>
        </p:txBody>
      </p:sp>
      <p:sp>
        <p:nvSpPr>
          <p:cNvPr id="4" name="Platshållare för bildnummer 3"/>
          <p:cNvSpPr>
            <a:spLocks noGrp="1"/>
          </p:cNvSpPr>
          <p:nvPr>
            <p:ph type="sldNum" sz="quarter" idx="5"/>
          </p:nvPr>
        </p:nvSpPr>
        <p:spPr/>
        <p:txBody>
          <a:bodyPr/>
          <a:lstStyle/>
          <a:p>
            <a:fld id="{987B9D33-1FD8-449B-AFAE-9E83257315FF}" type="slidenum">
              <a:rPr lang="sv-SE" smtClean="0"/>
              <a:t>1</a:t>
            </a:fld>
            <a:endParaRPr lang="sv-SE"/>
          </a:p>
        </p:txBody>
      </p:sp>
    </p:spTree>
    <p:extLst>
      <p:ext uri="{BB962C8B-B14F-4D97-AF65-F5344CB8AC3E}">
        <p14:creationId xmlns:p14="http://schemas.microsoft.com/office/powerpoint/2010/main" val="297353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Sätt in er förenings namn i parentesen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10</a:t>
            </a:fld>
            <a:endParaRPr lang="sv-SE"/>
          </a:p>
        </p:txBody>
      </p:sp>
    </p:spTree>
    <p:extLst>
      <p:ext uri="{BB962C8B-B14F-4D97-AF65-F5344CB8AC3E}">
        <p14:creationId xmlns:p14="http://schemas.microsoft.com/office/powerpoint/2010/main" val="386309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Ta fram vad som gäller i er förening på blå nivå, försök att få ned det till 3 ord. </a:t>
            </a:r>
            <a:br>
              <a:rPr lang="sv-SE"/>
            </a:br>
            <a:br>
              <a:rPr lang="sv-SE"/>
            </a:br>
            <a:r>
              <a:rPr lang="sv-SE"/>
              <a:t>Samt ta fram vad ni har för inriktning på blå nivå, skriv lite mer detaljerat men kortfattat.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11</a:t>
            </a:fld>
            <a:endParaRPr lang="sv-SE"/>
          </a:p>
        </p:txBody>
      </p:sp>
    </p:spTree>
    <p:extLst>
      <p:ext uri="{BB962C8B-B14F-4D97-AF65-F5344CB8AC3E}">
        <p14:creationId xmlns:p14="http://schemas.microsoft.com/office/powerpoint/2010/main" val="6741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2DCB-1123-A2E1-750D-2BEBC0419DA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AA68EF0-7D3B-3175-8D10-8CADEF5ABFBE}"/>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05D83DDB-E046-A821-75D9-CA6654A680EA}"/>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a:t>
            </a:r>
          </a:p>
          <a:p>
            <a:pPr marL="0" indent="0">
              <a:buFontTx/>
              <a:buNone/>
            </a:pPr>
            <a:endParaRPr lang="sv-SE"/>
          </a:p>
        </p:txBody>
      </p:sp>
      <p:sp>
        <p:nvSpPr>
          <p:cNvPr id="4" name="Platshållare för bildnummer 3">
            <a:extLst>
              <a:ext uri="{FF2B5EF4-FFF2-40B4-BE49-F238E27FC236}">
                <a16:creationId xmlns:a16="http://schemas.microsoft.com/office/drawing/2014/main" id="{56FBDB3D-5C61-D057-590C-927C7E791DC8}"/>
              </a:ext>
            </a:extLst>
          </p:cNvPr>
          <p:cNvSpPr>
            <a:spLocks noGrp="1"/>
          </p:cNvSpPr>
          <p:nvPr>
            <p:ph type="sldNum" sz="quarter" idx="10"/>
          </p:nvPr>
        </p:nvSpPr>
        <p:spPr/>
        <p:txBody>
          <a:bodyPr/>
          <a:lstStyle/>
          <a:p>
            <a:fld id="{9F717927-2F1C-46F9-A7B3-79FCC148348A}" type="slidenum">
              <a:rPr lang="sv-SE" smtClean="0"/>
              <a:pPr/>
              <a:t>12</a:t>
            </a:fld>
            <a:endParaRPr lang="sv-SE"/>
          </a:p>
        </p:txBody>
      </p:sp>
    </p:spTree>
    <p:extLst>
      <p:ext uri="{BB962C8B-B14F-4D97-AF65-F5344CB8AC3E}">
        <p14:creationId xmlns:p14="http://schemas.microsoft.com/office/powerpoint/2010/main" val="138895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858B9-23B5-E75E-EFB6-14803A62EC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D1DC58-653E-C4A1-870C-65D56DEE9AC0}"/>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9B78A69D-ECF0-EACE-8FD5-C1C7F25F0EAF}"/>
              </a:ext>
            </a:extLst>
          </p:cNvPr>
          <p:cNvSpPr>
            <a:spLocks noGrp="1"/>
          </p:cNvSpPr>
          <p:nvPr>
            <p:ph type="body" idx="1"/>
          </p:nvPr>
        </p:nvSpPr>
        <p:spPr/>
        <p:txBody>
          <a:bodyPr>
            <a:normAutofit/>
          </a:bodyPr>
          <a:lstStyle/>
          <a:p>
            <a:r>
              <a:rPr lang="sv-SE"/>
              <a:t>Förslag på inriktning och innehåll. </a:t>
            </a:r>
            <a:br>
              <a:rPr lang="sv-SE"/>
            </a:br>
            <a:br>
              <a:rPr lang="sv-SE"/>
            </a:br>
            <a:r>
              <a:rPr lang="sv-SE"/>
              <a:t>Här finns en tydlig röd tråd gällande blåa nivån inom SIU samt inriktning för spelare som kommer senare i dokumentet. Rekommendationen är att inte ändra i denna del. </a:t>
            </a:r>
          </a:p>
        </p:txBody>
      </p:sp>
      <p:sp>
        <p:nvSpPr>
          <p:cNvPr id="4" name="Platshållare för bildnummer 3">
            <a:extLst>
              <a:ext uri="{FF2B5EF4-FFF2-40B4-BE49-F238E27FC236}">
                <a16:creationId xmlns:a16="http://schemas.microsoft.com/office/drawing/2014/main" id="{FF39DF2F-0DE5-D93A-1DB7-50328E15DC1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62242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45E1E-4A65-683B-43A7-EE5196E9CB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9B945-3CFC-2B81-B243-56304590D944}"/>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2462B14B-7F8F-3487-A1F8-57B42879C629}"/>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Kolla över vilka rutiner ni har för lag på blå nivå i er förening. </a:t>
            </a:r>
          </a:p>
        </p:txBody>
      </p:sp>
      <p:sp>
        <p:nvSpPr>
          <p:cNvPr id="4" name="Platshållare för bildnummer 3">
            <a:extLst>
              <a:ext uri="{FF2B5EF4-FFF2-40B4-BE49-F238E27FC236}">
                <a16:creationId xmlns:a16="http://schemas.microsoft.com/office/drawing/2014/main" id="{AB934ED8-AF9D-3AD4-1765-209F6061E61D}"/>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514098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5B8ED-0E6C-83FF-E716-C789F19F23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9E4D08-B5F1-2916-52D3-92B0D40B22DC}"/>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E37B4640-1648-29A4-24F5-E4BD5166A99B}"/>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a:t>
            </a:r>
          </a:p>
          <a:p>
            <a:pPr marL="342900" indent="-342900">
              <a:buFontTx/>
              <a:buChar char="-"/>
            </a:pPr>
            <a:endParaRPr lang="sv-SE"/>
          </a:p>
        </p:txBody>
      </p:sp>
      <p:sp>
        <p:nvSpPr>
          <p:cNvPr id="4" name="Platshållare för bildnummer 3">
            <a:extLst>
              <a:ext uri="{FF2B5EF4-FFF2-40B4-BE49-F238E27FC236}">
                <a16:creationId xmlns:a16="http://schemas.microsoft.com/office/drawing/2014/main" id="{6CBEA345-566E-85E1-E4EA-7EE53FC1BB23}"/>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87317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9EE5-8CDD-761A-9E26-86EA8F2EB98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96BBE12-D931-2ECB-23A4-3F4743F6CA0E}"/>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036ECE4A-1DEA-CC9E-BC07-3F6782939D89}"/>
              </a:ext>
            </a:extLst>
          </p:cNvPr>
          <p:cNvSpPr>
            <a:spLocks noGrp="1"/>
          </p:cNvSpPr>
          <p:nvPr>
            <p:ph type="body" idx="1"/>
          </p:nvPr>
        </p:nvSpPr>
        <p:spPr/>
        <p:txBody>
          <a:bodyPr>
            <a:normAutofit fontScale="55000" lnSpcReduction="20000"/>
          </a:bodyPr>
          <a:lstStyle/>
          <a:p>
            <a:r>
              <a:rPr lang="sv-SE"/>
              <a:t>Förslag på inriktning och innehåll. </a:t>
            </a:r>
            <a:br>
              <a:rPr lang="sv-SE"/>
            </a:br>
            <a:br>
              <a:rPr lang="sv-SE"/>
            </a:br>
            <a:r>
              <a:rPr lang="sv-SE"/>
              <a:t>Här finns en tydlig röd tråd gällande blåa nivån inom SIU samt inriktning för spelare som kommer senare i dokumentet. Rekommendationen är att inte ändra i denna del. </a:t>
            </a:r>
          </a:p>
          <a:p>
            <a:endParaRPr lang="sv-SE"/>
          </a:p>
          <a:p>
            <a:r>
              <a:rPr lang="sv-SE"/>
              <a:t>Anfallsspelet på blå nivå </a:t>
            </a:r>
            <a:r>
              <a:rPr lang="sv-SE" sz="2400" b="0" i="0" kern="1200">
                <a:solidFill>
                  <a:schemeClr val="tx1"/>
                </a:solidFill>
                <a:effectLst/>
                <a:latin typeface="Montserrat Light" pitchFamily="2" charset="77"/>
                <a:ea typeface="+mn-ea"/>
                <a:cs typeface="+mn-cs"/>
              </a:rPr>
              <a:t>sker när det egna laget har kontroll över bollen, oftast med det primära målet att skapa målchanser. Här handlar anfallsspelet om att hitta olika former av samarbete för att ta sig till motståndarens mål och ta avslut.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0" i="0" kern="1200">
                <a:solidFill>
                  <a:schemeClr val="tx1"/>
                </a:solidFill>
                <a:effectLst/>
                <a:latin typeface="Montserrat Light" pitchFamily="2" charset="77"/>
                <a:ea typeface="+mn-ea"/>
                <a:cs typeface="+mn-cs"/>
              </a:rPr>
              <a:t>På blå nivå handlar försvarsspelet om att förhindra speluppbyggnad och försöka ta bollen snabbt från motståndarna.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400" b="0" i="0" kern="1200">
                <a:solidFill>
                  <a:schemeClr val="bg1"/>
                </a:solidFill>
                <a:effectLst/>
                <a:latin typeface="Montserrat Light" panose="00000400000000000000" pitchFamily="2" charset="0"/>
                <a:ea typeface="+mn-ea"/>
                <a:cs typeface="Assistant" pitchFamily="2" charset="-79"/>
              </a:rPr>
              <a:t>K</a:t>
            </a:r>
            <a:r>
              <a:rPr lang="sv-SE" sz="2400">
                <a:solidFill>
                  <a:schemeClr val="bg1"/>
                </a:solidFill>
                <a:latin typeface="Montserrat Light" panose="00000400000000000000" pitchFamily="2" charset="0"/>
                <a:cs typeface="Assistant" pitchFamily="2" charset="-79"/>
              </a:rPr>
              <a:t>oppla färdigheter till spelfasmodellen!</a:t>
            </a:r>
            <a:endParaRPr lang="sv-SE" sz="2400">
              <a:solidFill>
                <a:schemeClr val="bg1"/>
              </a:solidFill>
              <a:latin typeface="Montserrat Light" panose="00000400000000000000" pitchFamily="2" charset="0"/>
            </a:endParaRPr>
          </a:p>
          <a:p>
            <a:endParaRPr lang="sv-SE" i="0"/>
          </a:p>
          <a:p>
            <a:endParaRPr lang="sv-SE" sz="2400" b="0" i="0" kern="1200">
              <a:solidFill>
                <a:schemeClr val="tx1"/>
              </a:solidFill>
              <a:effectLst/>
              <a:latin typeface="Montserrat Light" pitchFamily="2" charset="77"/>
              <a:ea typeface="+mn-ea"/>
              <a:cs typeface="+mn-cs"/>
            </a:endParaRPr>
          </a:p>
          <a:p>
            <a:endParaRPr lang="sv-SE" sz="2400" b="0" i="0" kern="1200">
              <a:solidFill>
                <a:schemeClr val="tx1"/>
              </a:solidFill>
              <a:effectLst/>
              <a:latin typeface="Montserrat Light" pitchFamily="2" charset="77"/>
              <a:ea typeface="+mn-ea"/>
              <a:cs typeface="+mn-cs"/>
            </a:endParaRPr>
          </a:p>
          <a:p>
            <a:r>
              <a:rPr lang="sv-SE" i="0"/>
              <a:t>När det gäller </a:t>
            </a:r>
            <a:r>
              <a:rPr lang="sv-SE" b="1" i="0" err="1"/>
              <a:t>innebandyfys</a:t>
            </a:r>
            <a:r>
              <a:rPr lang="sv-SE" i="0"/>
              <a:t> för blå nivån så ligger mycket fokus på teknik/koordination och individuell utvecklingsfokus. Knäkontroll är även det mycket viktigt att planera in i träningen.  </a:t>
            </a:r>
          </a:p>
          <a:p>
            <a:r>
              <a:rPr lang="sv-SE" b="1"/>
              <a:t>Innebandypsykologi</a:t>
            </a:r>
            <a:r>
              <a:rPr lang="sv-SE"/>
              <a:t> på blå nivå är det viktigt att skapa psykologisk trygghet och ge positiv förstärkning i feedback.</a:t>
            </a:r>
          </a:p>
          <a:p>
            <a:endParaRPr lang="sv-SE"/>
          </a:p>
        </p:txBody>
      </p:sp>
      <p:sp>
        <p:nvSpPr>
          <p:cNvPr id="4" name="Platshållare för bildnummer 3">
            <a:extLst>
              <a:ext uri="{FF2B5EF4-FFF2-40B4-BE49-F238E27FC236}">
                <a16:creationId xmlns:a16="http://schemas.microsoft.com/office/drawing/2014/main" id="{984932D1-954B-5238-5D18-493B3FF1E4E1}"/>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88317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1725-899B-653B-18EF-71D35B1ADA1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BA49417-8938-0E3D-2D44-823C3F063BE0}"/>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1BFE8C3E-805F-4C0F-47C3-A2B79631A892}"/>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Förslag på inriktning och innehåll. Kolla över vilka rutiner ni har för lag på blå nivå i er förening. </a:t>
            </a:r>
          </a:p>
        </p:txBody>
      </p:sp>
      <p:sp>
        <p:nvSpPr>
          <p:cNvPr id="4" name="Platshållare för bildnummer 3">
            <a:extLst>
              <a:ext uri="{FF2B5EF4-FFF2-40B4-BE49-F238E27FC236}">
                <a16:creationId xmlns:a16="http://schemas.microsoft.com/office/drawing/2014/main" id="{F7CDB45E-3821-0B06-7577-CF91C185FCC0}"/>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4246471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indent="0">
              <a:buFontTx/>
              <a:buNone/>
            </a:pPr>
            <a:r>
              <a:rPr lang="sv-SE"/>
              <a:t>Kopplat till sidorna 13 &amp; 16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18</a:t>
            </a:fld>
            <a:endParaRPr lang="sv-SE"/>
          </a:p>
        </p:txBody>
      </p:sp>
    </p:spTree>
    <p:extLst>
      <p:ext uri="{BB962C8B-B14F-4D97-AF65-F5344CB8AC3E}">
        <p14:creationId xmlns:p14="http://schemas.microsoft.com/office/powerpoint/2010/main" val="724562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C0A2-A8FF-B462-8826-2F04144F8B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1A9E36-516D-F886-17E1-05FF0F0ECC42}"/>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48696170-5521-8539-71D5-FB1DD23A9358}"/>
              </a:ext>
            </a:extLst>
          </p:cNvPr>
          <p:cNvSpPr>
            <a:spLocks noGrp="1"/>
          </p:cNvSpPr>
          <p:nvPr>
            <p:ph type="body" idx="1"/>
          </p:nvPr>
        </p:nvSpPr>
        <p:spPr/>
        <p:txBody>
          <a:bodyPr>
            <a:normAutofit fontScale="47500" lnSpcReduction="20000"/>
          </a:bodyPr>
          <a:lstStyle/>
          <a:p>
            <a:r>
              <a:rPr lang="sv-SE" b="1"/>
              <a:t>Begreppen på blå nivå (9–12 år)</a:t>
            </a:r>
          </a:p>
          <a:p>
            <a:r>
              <a:rPr lang="sv-SE"/>
              <a:t>På blå nivå tränar vi på alla delar – </a:t>
            </a:r>
            <a:r>
              <a:rPr lang="sv-SE" b="1"/>
              <a:t>färdigheter, beteenden, principer och spelförståelse</a:t>
            </a:r>
            <a:r>
              <a:rPr lang="sv-SE"/>
              <a:t> – men tyngdpunkten ligger på att fortsätta utveckla spelarnas färdigheter.</a:t>
            </a:r>
          </a:p>
          <a:p>
            <a:r>
              <a:rPr lang="sv-SE" b="1"/>
              <a:t>Färdigheter = vad spelaren kan göra.</a:t>
            </a:r>
            <a:br>
              <a:rPr lang="sv-SE"/>
            </a:br>
            <a:r>
              <a:rPr lang="sv-SE"/>
              <a:t>Här handlar det om att bli bättre på grunderna: driva bollen i fart, passa och ta emot i rörelse, skjuta på olika sätt och använda kroppen i dueller. Utan färdigheter kan spelaren inte utföra beteenden eller följa principer.</a:t>
            </a:r>
          </a:p>
          <a:p>
            <a:r>
              <a:rPr lang="sv-SE" b="1"/>
              <a:t>Principer = vad laget vill sträva efter i spelet.</a:t>
            </a:r>
            <a:br>
              <a:rPr lang="sv-SE"/>
            </a:br>
            <a:r>
              <a:rPr lang="sv-SE"/>
              <a:t>Det kan till exempel vara att vi vill spela framåt när det går, eller att vi snabbt vill pressa bollföraren när vi tappar bollen.</a:t>
            </a:r>
          </a:p>
          <a:p>
            <a:r>
              <a:rPr lang="sv-SE" b="1"/>
              <a:t>Beteenden = hur spelaren agerar på planen.</a:t>
            </a:r>
            <a:br>
              <a:rPr lang="sv-SE"/>
            </a:br>
            <a:r>
              <a:rPr lang="sv-SE"/>
              <a:t>Det är de konkreta handlingar som följer principerna. Exempel: en bollförare vänder upp och spelar en passning framåt → följer principen ”inåt och framåt”. En spelare kliver upp och pressar → följer principen ”press på bollföraren”.</a:t>
            </a:r>
          </a:p>
          <a:p>
            <a:r>
              <a:rPr lang="sv-SE" b="1"/>
              <a:t>Spelförståelse = länken mellan delarna.</a:t>
            </a:r>
            <a:br>
              <a:rPr lang="sv-SE"/>
            </a:br>
            <a:r>
              <a:rPr lang="sv-SE"/>
              <a:t>Här börjar spelarna förstå </a:t>
            </a:r>
            <a:r>
              <a:rPr lang="sv-SE" i="1"/>
              <a:t>när</a:t>
            </a:r>
            <a:r>
              <a:rPr lang="sv-SE"/>
              <a:t> och </a:t>
            </a:r>
            <a:r>
              <a:rPr lang="sv-SE" i="1"/>
              <a:t>var</a:t>
            </a:r>
            <a:r>
              <a:rPr lang="sv-SE"/>
              <a:t> de ska använda sina färdigheter för att agera i linje med lagets principer.</a:t>
            </a:r>
          </a:p>
          <a:p>
            <a:endParaRPr lang="sv-SE"/>
          </a:p>
          <a:p>
            <a:r>
              <a:rPr lang="sv-SE"/>
              <a:t>För tränaren på blå nivå är det viktigt att </a:t>
            </a:r>
            <a:r>
              <a:rPr lang="sv-SE" b="1"/>
              <a:t>låta färdigheter och beteenden stå i centrum</a:t>
            </a:r>
            <a:r>
              <a:rPr lang="sv-SE"/>
              <a:t>, men samtidigt börja visa hur de hänger ihop med principer och spelförståelse – så att spelarna steg för steg lär sig att förstå spelet bättre.</a:t>
            </a:r>
          </a:p>
          <a:p>
            <a:endParaRPr lang="sv-SE"/>
          </a:p>
        </p:txBody>
      </p:sp>
      <p:sp>
        <p:nvSpPr>
          <p:cNvPr id="4" name="Platshållare för bildnummer 3">
            <a:extLst>
              <a:ext uri="{FF2B5EF4-FFF2-40B4-BE49-F238E27FC236}">
                <a16:creationId xmlns:a16="http://schemas.microsoft.com/office/drawing/2014/main" id="{334ACF85-BD0E-63BC-5145-D8FDB2CA8611}"/>
              </a:ext>
            </a:extLst>
          </p:cNvPr>
          <p:cNvSpPr>
            <a:spLocks noGrp="1"/>
          </p:cNvSpPr>
          <p:nvPr>
            <p:ph type="sldNum" sz="quarter" idx="10"/>
          </p:nvPr>
        </p:nvSpPr>
        <p:spPr/>
        <p:txBody>
          <a:bodyPr/>
          <a:lstStyle/>
          <a:p>
            <a:fld id="{9F717927-2F1C-46F9-A7B3-79FCC148348A}" type="slidenum">
              <a:rPr lang="sv-SE" smtClean="0"/>
              <a:pPr/>
              <a:t>19</a:t>
            </a:fld>
            <a:endParaRPr lang="sv-SE"/>
          </a:p>
        </p:txBody>
      </p:sp>
    </p:spTree>
    <p:extLst>
      <p:ext uri="{BB962C8B-B14F-4D97-AF65-F5344CB8AC3E}">
        <p14:creationId xmlns:p14="http://schemas.microsoft.com/office/powerpoint/2010/main" val="160066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lang="sv-SE" sz="2400">
              <a:solidFill>
                <a:schemeClr val="bg1"/>
              </a:solidFill>
              <a:latin typeface="Montserrat Light"/>
            </a:endParaRPr>
          </a:p>
          <a:p>
            <a:r>
              <a:rPr lang="sv-SE"/>
              <a:t>Denna sida kan ni ta bort när ni i föreningen gör er egen version av detta dokument </a:t>
            </a:r>
          </a:p>
        </p:txBody>
      </p:sp>
      <p:sp>
        <p:nvSpPr>
          <p:cNvPr id="4" name="Platshållare för bildnummer 3"/>
          <p:cNvSpPr>
            <a:spLocks noGrp="1"/>
          </p:cNvSpPr>
          <p:nvPr>
            <p:ph type="sldNum" sz="quarter" idx="5"/>
          </p:nvPr>
        </p:nvSpPr>
        <p:spPr/>
        <p:txBody>
          <a:bodyPr/>
          <a:lstStyle/>
          <a:p>
            <a:fld id="{987B9D33-1FD8-449B-AFAE-9E83257315FF}" type="slidenum">
              <a:rPr lang="sv-SE" smtClean="0"/>
              <a:t>2</a:t>
            </a:fld>
            <a:endParaRPr lang="sv-SE"/>
          </a:p>
        </p:txBody>
      </p:sp>
    </p:spTree>
    <p:extLst>
      <p:ext uri="{BB962C8B-B14F-4D97-AF65-F5344CB8AC3E}">
        <p14:creationId xmlns:p14="http://schemas.microsoft.com/office/powerpoint/2010/main" val="1666373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Blåmarkerade områden är det som finns med i denna presentation. Övriga finns att hitta i den ”stora” mallen som SIBF tagit fram. Övriga byggs även in i grön och röd.</a:t>
            </a:r>
          </a:p>
        </p:txBody>
      </p:sp>
      <p:sp>
        <p:nvSpPr>
          <p:cNvPr id="4" name="Platshållare för bildnummer 3"/>
          <p:cNvSpPr>
            <a:spLocks noGrp="1"/>
          </p:cNvSpPr>
          <p:nvPr>
            <p:ph type="sldNum" sz="quarter" idx="5"/>
          </p:nvPr>
        </p:nvSpPr>
        <p:spPr/>
        <p:txBody>
          <a:bodyPr/>
          <a:lstStyle/>
          <a:p>
            <a:fld id="{987B9D33-1FD8-449B-AFAE-9E83257315FF}" type="slidenum">
              <a:rPr lang="sv-SE" smtClean="0"/>
              <a:pPr/>
              <a:t>20</a:t>
            </a:fld>
            <a:endParaRPr lang="sv-SE"/>
          </a:p>
        </p:txBody>
      </p:sp>
    </p:spTree>
    <p:extLst>
      <p:ext uri="{BB962C8B-B14F-4D97-AF65-F5344CB8AC3E}">
        <p14:creationId xmlns:p14="http://schemas.microsoft.com/office/powerpoint/2010/main" val="1704790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21</a:t>
            </a:fld>
            <a:endParaRPr lang="sv-SE"/>
          </a:p>
        </p:txBody>
      </p:sp>
    </p:spTree>
    <p:extLst>
      <p:ext uri="{BB962C8B-B14F-4D97-AF65-F5344CB8AC3E}">
        <p14:creationId xmlns:p14="http://schemas.microsoft.com/office/powerpoint/2010/main" val="310487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5"/>
          </p:nvPr>
        </p:nvSpPr>
        <p:spPr/>
        <p:txBody>
          <a:bodyPr/>
          <a:lstStyle/>
          <a:p>
            <a:fld id="{987B9D33-1FD8-449B-AFAE-9E83257315FF}" type="slidenum">
              <a:rPr lang="sv-SE" smtClean="0"/>
              <a:pPr/>
              <a:t>22</a:t>
            </a:fld>
            <a:endParaRPr lang="sv-SE"/>
          </a:p>
        </p:txBody>
      </p:sp>
    </p:spTree>
    <p:extLst>
      <p:ext uri="{BB962C8B-B14F-4D97-AF65-F5344CB8AC3E}">
        <p14:creationId xmlns:p14="http://schemas.microsoft.com/office/powerpoint/2010/main" val="4061244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814215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p:txBody>
      </p:sp>
      <p:sp>
        <p:nvSpPr>
          <p:cNvPr id="4" name="Platshållare för bildnummer 3"/>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663434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25</a:t>
            </a:fld>
            <a:endParaRPr lang="sv-SE"/>
          </a:p>
        </p:txBody>
      </p:sp>
    </p:spTree>
    <p:extLst>
      <p:ext uri="{BB962C8B-B14F-4D97-AF65-F5344CB8AC3E}">
        <p14:creationId xmlns:p14="http://schemas.microsoft.com/office/powerpoint/2010/main" val="2874414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26</a:t>
            </a:fld>
            <a:endParaRPr lang="sv-SE"/>
          </a:p>
        </p:txBody>
      </p:sp>
    </p:spTree>
    <p:extLst>
      <p:ext uri="{BB962C8B-B14F-4D97-AF65-F5344CB8AC3E}">
        <p14:creationId xmlns:p14="http://schemas.microsoft.com/office/powerpoint/2010/main" val="3186686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5"/>
          </p:nvPr>
        </p:nvSpPr>
        <p:spPr/>
        <p:txBody>
          <a:bodyPr/>
          <a:lstStyle/>
          <a:p>
            <a:fld id="{987B9D33-1FD8-449B-AFAE-9E83257315FF}" type="slidenum">
              <a:rPr lang="sv-SE" smtClean="0"/>
              <a:pPr/>
              <a:t>27</a:t>
            </a:fld>
            <a:endParaRPr lang="sv-SE"/>
          </a:p>
        </p:txBody>
      </p:sp>
    </p:spTree>
    <p:extLst>
      <p:ext uri="{BB962C8B-B14F-4D97-AF65-F5344CB8AC3E}">
        <p14:creationId xmlns:p14="http://schemas.microsoft.com/office/powerpoint/2010/main" val="363910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28</a:t>
            </a:fld>
            <a:endParaRPr lang="sv-SE"/>
          </a:p>
        </p:txBody>
      </p:sp>
    </p:spTree>
    <p:extLst>
      <p:ext uri="{BB962C8B-B14F-4D97-AF65-F5344CB8AC3E}">
        <p14:creationId xmlns:p14="http://schemas.microsoft.com/office/powerpoint/2010/main" val="3918020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07007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Ändrar ni i sidorna i dokumentet bör ni kolla över så sidnumren stämmer överens med innehållsförteckningen här ovan</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a:t>
            </a:fld>
            <a:endParaRPr lang="sv-SE"/>
          </a:p>
        </p:txBody>
      </p:sp>
    </p:spTree>
    <p:extLst>
      <p:ext uri="{BB962C8B-B14F-4D97-AF65-F5344CB8AC3E}">
        <p14:creationId xmlns:p14="http://schemas.microsoft.com/office/powerpoint/2010/main" val="4109607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p:txBody>
      </p:sp>
      <p:sp>
        <p:nvSpPr>
          <p:cNvPr id="4" name="Platshållare för bildnummer 3"/>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814215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13 &amp; 16.</a:t>
            </a:r>
            <a:br>
              <a:rPr lang="sv-SE"/>
            </a:b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31</a:t>
            </a:fld>
            <a:endParaRPr lang="sv-SE"/>
          </a:p>
        </p:txBody>
      </p:sp>
    </p:spTree>
    <p:extLst>
      <p:ext uri="{BB962C8B-B14F-4D97-AF65-F5344CB8AC3E}">
        <p14:creationId xmlns:p14="http://schemas.microsoft.com/office/powerpoint/2010/main" val="2567183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Kopplat till sidan 13 &amp; 16.</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32</a:t>
            </a:fld>
            <a:endParaRPr lang="sv-SE"/>
          </a:p>
        </p:txBody>
      </p:sp>
    </p:spTree>
    <p:extLst>
      <p:ext uri="{BB962C8B-B14F-4D97-AF65-F5344CB8AC3E}">
        <p14:creationId xmlns:p14="http://schemas.microsoft.com/office/powerpoint/2010/main" val="2449591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F986B-2C3B-E14F-1888-32E757A44CF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9E12408-8DA7-A96C-D15C-16751CEA423A}"/>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AA6D69A8-BC2E-61A2-E004-E6B2FEE2E55A}"/>
              </a:ext>
            </a:extLst>
          </p:cNvPr>
          <p:cNvSpPr>
            <a:spLocks noGrp="1"/>
          </p:cNvSpPr>
          <p:nvPr>
            <p:ph type="body" idx="1"/>
          </p:nvPr>
        </p:nvSpPr>
        <p:spPr/>
        <p:txBody>
          <a:bodyPr>
            <a:normAutofit fontScale="85000" lnSpcReduction="10000"/>
          </a:bodyPr>
          <a:lstStyle/>
          <a:p>
            <a:r>
              <a:rPr lang="sv-SE" b="1"/>
              <a:t>När vi har bollen</a:t>
            </a:r>
            <a:endParaRPr lang="sv-SE"/>
          </a:p>
          <a:p>
            <a:r>
              <a:rPr lang="sv-SE" b="1"/>
              <a:t>Spela framåt när det går</a:t>
            </a:r>
            <a:r>
              <a:rPr lang="sv-SE"/>
              <a:t> – våga passa eller driva framåt om du ser en möjlighet.</a:t>
            </a:r>
          </a:p>
          <a:p>
            <a:r>
              <a:rPr lang="sv-SE" b="1"/>
              <a:t>Gör dig spelbar</a:t>
            </a:r>
            <a:r>
              <a:rPr lang="sv-SE"/>
              <a:t> – rör dig så att en kompis kan passa dig.</a:t>
            </a:r>
          </a:p>
          <a:p>
            <a:endParaRPr lang="sv-SE" b="1"/>
          </a:p>
          <a:p>
            <a:r>
              <a:rPr lang="sv-SE" b="1"/>
              <a:t>När vi tappar bollen/inte har bollen</a:t>
            </a:r>
            <a:br>
              <a:rPr lang="sv-SE"/>
            </a:br>
            <a:r>
              <a:rPr lang="sv-SE" b="1"/>
              <a:t>Spring hem snabbt</a:t>
            </a:r>
            <a:r>
              <a:rPr lang="sv-SE"/>
              <a:t> – försök komma på rätt sida av bollen så fort som möjligt.</a:t>
            </a:r>
          </a:p>
          <a:p>
            <a:r>
              <a:rPr lang="sv-SE" b="1"/>
              <a:t>Kom nära motståndaren</a:t>
            </a:r>
            <a:r>
              <a:rPr lang="sv-SE"/>
              <a:t> – sätt klubban mot bollen (blad mot boll) och gör det svårt för dem att spela.</a:t>
            </a:r>
          </a:p>
        </p:txBody>
      </p:sp>
      <p:sp>
        <p:nvSpPr>
          <p:cNvPr id="4" name="Platshållare för bildnummer 3">
            <a:extLst>
              <a:ext uri="{FF2B5EF4-FFF2-40B4-BE49-F238E27FC236}">
                <a16:creationId xmlns:a16="http://schemas.microsoft.com/office/drawing/2014/main" id="{8E5E5E06-9D82-9044-D906-78EC5941361B}"/>
              </a:ext>
            </a:extLst>
          </p:cNvPr>
          <p:cNvSpPr>
            <a:spLocks noGrp="1"/>
          </p:cNvSpPr>
          <p:nvPr>
            <p:ph type="sldNum" sz="quarter" idx="10"/>
          </p:nvPr>
        </p:nvSpPr>
        <p:spPr/>
        <p:txBody>
          <a:bodyPr/>
          <a:lstStyle/>
          <a:p>
            <a:fld id="{9F717927-2F1C-46F9-A7B3-79FCC148348A}" type="slidenum">
              <a:rPr lang="sv-SE" smtClean="0"/>
              <a:pPr/>
              <a:t>33</a:t>
            </a:fld>
            <a:endParaRPr lang="sv-SE"/>
          </a:p>
        </p:txBody>
      </p:sp>
    </p:spTree>
    <p:extLst>
      <p:ext uri="{BB962C8B-B14F-4D97-AF65-F5344CB8AC3E}">
        <p14:creationId xmlns:p14="http://schemas.microsoft.com/office/powerpoint/2010/main" val="3609686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sidan om Färdigheter.</a:t>
            </a:r>
          </a:p>
          <a:p>
            <a:pPr marL="0" marR="0" lvl="0" indent="0" algn="l" defTabSz="1828686" rtl="0" eaLnBrk="1" fontAlgn="auto" latinLnBrk="0" hangingPunct="1">
              <a:lnSpc>
                <a:spcPct val="100000"/>
              </a:lnSpc>
              <a:spcBef>
                <a:spcPts val="0"/>
              </a:spcBef>
              <a:spcAft>
                <a:spcPts val="0"/>
              </a:spcAft>
              <a:buClrTx/>
              <a:buSzTx/>
              <a:buFontTx/>
              <a:buNone/>
              <a:tabLst/>
              <a:defRPr/>
            </a:pPr>
            <a:br>
              <a:rPr lang="sv-SE"/>
            </a:br>
            <a:r>
              <a:rPr lang="sv-SE"/>
              <a:t>Förenkla innehållet i detta när ni pratar direkt till spelarna. Grundprinciperna i varje del går att applicera, men ni som tränare behöver utgå ifrån ålder och mognadsgrad på era spelare. Tänk på att bygga in dessa moment i träning via lek och spel. </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34</a:t>
            </a:fld>
            <a:endParaRPr lang="sv-SE"/>
          </a:p>
        </p:txBody>
      </p:sp>
    </p:spTree>
    <p:extLst>
      <p:ext uri="{BB962C8B-B14F-4D97-AF65-F5344CB8AC3E}">
        <p14:creationId xmlns:p14="http://schemas.microsoft.com/office/powerpoint/2010/main" val="615436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F2C4-6A28-6241-274B-6E3130A951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AA3598D-43EB-E4CB-8C9D-9486550F6B51}"/>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5B89D548-3561-DA5B-477D-7D17EF32B5E7}"/>
              </a:ext>
            </a:extLst>
          </p:cNvPr>
          <p:cNvSpPr>
            <a:spLocks noGrp="1"/>
          </p:cNvSpPr>
          <p:nvPr>
            <p:ph type="body" idx="1"/>
          </p:nvPr>
        </p:nvSpPr>
        <p:spPr/>
        <p:txBody>
          <a:bodyPr>
            <a:normAutofit/>
          </a:bodyPr>
          <a:lstStyle/>
          <a:p>
            <a:r>
              <a:rPr lang="sv-SE"/>
              <a:t>Kopplat till sidan 13 &amp; 16.</a:t>
            </a:r>
          </a:p>
        </p:txBody>
      </p:sp>
      <p:sp>
        <p:nvSpPr>
          <p:cNvPr id="4" name="Platshållare för bildnummer 3">
            <a:extLst>
              <a:ext uri="{FF2B5EF4-FFF2-40B4-BE49-F238E27FC236}">
                <a16:creationId xmlns:a16="http://schemas.microsoft.com/office/drawing/2014/main" id="{8B381B49-F55F-C5F5-06F8-728D5CA11D6E}"/>
              </a:ext>
            </a:extLst>
          </p:cNvPr>
          <p:cNvSpPr>
            <a:spLocks noGrp="1"/>
          </p:cNvSpPr>
          <p:nvPr>
            <p:ph type="sldNum" sz="quarter" idx="10"/>
          </p:nvPr>
        </p:nvSpPr>
        <p:spPr/>
        <p:txBody>
          <a:bodyPr/>
          <a:lstStyle/>
          <a:p>
            <a:fld id="{9F717927-2F1C-46F9-A7B3-79FCC148348A}" type="slidenum">
              <a:rPr lang="sv-SE" smtClean="0"/>
              <a:pPr/>
              <a:t>35</a:t>
            </a:fld>
            <a:endParaRPr lang="sv-SE"/>
          </a:p>
        </p:txBody>
      </p:sp>
    </p:spTree>
    <p:extLst>
      <p:ext uri="{BB962C8B-B14F-4D97-AF65-F5344CB8AC3E}">
        <p14:creationId xmlns:p14="http://schemas.microsoft.com/office/powerpoint/2010/main" val="3560325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4FBBC-EACA-C526-35EB-246F7F72AA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0F8612-3D83-6DF4-5675-ABEB4FC8E82D}"/>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A43181CC-94C6-6FC7-2AC7-7EC51C0CB774}"/>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b="0">
                <a:solidFill>
                  <a:srgbClr val="000000"/>
                </a:solidFill>
                <a:effectLst/>
                <a:highlight>
                  <a:srgbClr val="FFFFFF"/>
                </a:highlight>
                <a:latin typeface="Open sans" panose="020B0606030504020204" pitchFamily="34" charset="0"/>
              </a:rPr>
              <a:t>Tips och tricks för hur vi skapar bra träningar där fokusområdet hamnar i fokus. Fördjupad kunskap om dessa områden finns i tränarutbildningen Röd steg 2.</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a:solidFill>
                <a:srgbClr val="000000"/>
              </a:solidFill>
              <a:effectLst/>
              <a:highlight>
                <a:srgbClr val="FFFFFF"/>
              </a:highlight>
              <a:latin typeface="Open sans" panose="020B0606030504020204" pitchFamily="34" charset="0"/>
            </a:endParaRPr>
          </a:p>
          <a:p>
            <a:endParaRPr lang="sv-SE"/>
          </a:p>
        </p:txBody>
      </p:sp>
      <p:sp>
        <p:nvSpPr>
          <p:cNvPr id="4" name="Platshållare för bildnummer 3">
            <a:extLst>
              <a:ext uri="{FF2B5EF4-FFF2-40B4-BE49-F238E27FC236}">
                <a16:creationId xmlns:a16="http://schemas.microsoft.com/office/drawing/2014/main" id="{8E67E1A5-7251-B6F1-CAA6-0A9030965DB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716337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Hur vi bygger aktivitet på våra träningar, viktigt att så många som möjligt är aktiva mycket. Undvik led/stå i kö övningar. Spela mycket på blå nivå med olika typer av inriktning, både i spel, lekar och övningar.</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37</a:t>
            </a:fld>
            <a:endParaRPr lang="sv-SE"/>
          </a:p>
        </p:txBody>
      </p:sp>
    </p:spTree>
    <p:extLst>
      <p:ext uri="{BB962C8B-B14F-4D97-AF65-F5344CB8AC3E}">
        <p14:creationId xmlns:p14="http://schemas.microsoft.com/office/powerpoint/2010/main" val="3280923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a:bodyPr>
          <a:lstStyle/>
          <a:p>
            <a:r>
              <a:rPr lang="sv-SE"/>
              <a:t>Det är viktigt att vi skapar träningar där många är aktiva så mycket som möjligt och får ta många beslut.</a:t>
            </a:r>
            <a:br>
              <a:rPr lang="sv-SE"/>
            </a:br>
            <a:br>
              <a:rPr lang="sv-SE"/>
            </a:br>
            <a:r>
              <a:rPr lang="sv-SE"/>
              <a:t>Hur vi bygger aktivitet på våra träningar, viktigt att så många som möjligt är aktiva mycket. Undvik led/stå i kö övningar. Spela mycket på blå nivå med olika typer av inriktning, både i spel, lekar och övningar.</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38</a:t>
            </a:fld>
            <a:endParaRPr lang="sv-SE"/>
          </a:p>
        </p:txBody>
      </p:sp>
    </p:spTree>
    <p:extLst>
      <p:ext uri="{BB962C8B-B14F-4D97-AF65-F5344CB8AC3E}">
        <p14:creationId xmlns:p14="http://schemas.microsoft.com/office/powerpoint/2010/main" val="858450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Här krävs en del planering och samarbete inom er förening, men detta är en viktig del som bör göras flera gånger per säsong.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39</a:t>
            </a:fld>
            <a:endParaRPr lang="sv-SE"/>
          </a:p>
        </p:txBody>
      </p:sp>
    </p:spTree>
    <p:extLst>
      <p:ext uri="{BB962C8B-B14F-4D97-AF65-F5344CB8AC3E}">
        <p14:creationId xmlns:p14="http://schemas.microsoft.com/office/powerpoint/2010/main" val="99505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Följande sida bör vara kvar i föreningens version</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a:t>
            </a:fld>
            <a:endParaRPr lang="sv-SE"/>
          </a:p>
        </p:txBody>
      </p:sp>
    </p:spTree>
    <p:extLst>
      <p:ext uri="{BB962C8B-B14F-4D97-AF65-F5344CB8AC3E}">
        <p14:creationId xmlns:p14="http://schemas.microsoft.com/office/powerpoint/2010/main" val="3868630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Skapa rutiner inom er förening hur detta ska gå till, viktigt att utvärdera för att hitta utvecklingspunkter.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40</a:t>
            </a:fld>
            <a:endParaRPr lang="sv-SE"/>
          </a:p>
        </p:txBody>
      </p:sp>
    </p:spTree>
    <p:extLst>
      <p:ext uri="{BB962C8B-B14F-4D97-AF65-F5344CB8AC3E}">
        <p14:creationId xmlns:p14="http://schemas.microsoft.com/office/powerpoint/2010/main" val="541499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Ett exempel på tidslinje som ni kan använda för att göra det tydligt hur säsongen på blå nivå ser ut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41</a:t>
            </a:fld>
            <a:endParaRPr lang="sv-SE"/>
          </a:p>
        </p:txBody>
      </p:sp>
    </p:spTree>
    <p:extLst>
      <p:ext uri="{BB962C8B-B14F-4D97-AF65-F5344CB8AC3E}">
        <p14:creationId xmlns:p14="http://schemas.microsoft.com/office/powerpoint/2010/main" val="2635465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Med ”utbyte på blå nivå” innebär att man har ledarträffar där man samlas och diskuterar utmaningar och möjligheter, gemensamma träningar, övningsutbyte, kompetensöverföring etc. Spel- och spelarutvecklingsplanen ligger till grund för träffarna.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42</a:t>
            </a:fld>
            <a:endParaRPr lang="sv-SE"/>
          </a:p>
        </p:txBody>
      </p:sp>
    </p:spTree>
    <p:extLst>
      <p:ext uri="{BB962C8B-B14F-4D97-AF65-F5344CB8AC3E}">
        <p14:creationId xmlns:p14="http://schemas.microsoft.com/office/powerpoint/2010/main" val="397574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Följande sida bör vara kvar i föreningens version</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5</a:t>
            </a:fld>
            <a:endParaRPr lang="sv-SE"/>
          </a:p>
        </p:txBody>
      </p:sp>
    </p:spTree>
    <p:extLst>
      <p:ext uri="{BB962C8B-B14F-4D97-AF65-F5344CB8AC3E}">
        <p14:creationId xmlns:p14="http://schemas.microsoft.com/office/powerpoint/2010/main" val="422016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6</a:t>
            </a:fld>
            <a:endParaRPr lang="sv-SE"/>
          </a:p>
        </p:txBody>
      </p:sp>
    </p:spTree>
    <p:extLst>
      <p:ext uri="{BB962C8B-B14F-4D97-AF65-F5344CB8AC3E}">
        <p14:creationId xmlns:p14="http://schemas.microsoft.com/office/powerpoint/2010/main" val="376234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EC3F-92B1-08A8-8889-CD2A120E492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232558-A289-EB68-0583-8C293214DD02}"/>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9CDA6885-DA81-C856-80EA-C57337F0B07C}"/>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r>
              <a:rPr lang="sv-SE"/>
              <a:t>Svensk Innebandy tillåter inte att det görs selektering/toppning upp till det året spelaren fyller 15 år, och rekommenderar att det används begränsat fortsättningsvis på röd nivå</a:t>
            </a:r>
          </a:p>
        </p:txBody>
      </p:sp>
      <p:sp>
        <p:nvSpPr>
          <p:cNvPr id="4" name="Platshållare för bildnummer 3">
            <a:extLst>
              <a:ext uri="{FF2B5EF4-FFF2-40B4-BE49-F238E27FC236}">
                <a16:creationId xmlns:a16="http://schemas.microsoft.com/office/drawing/2014/main" id="{70DF1552-B046-B039-6F24-C90BA4BCFA5D}"/>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87359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8AFA-9467-6022-978A-57E2BBDBCC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826C32-2EE5-A759-9F74-4FC27649567B}"/>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59395750-BBCA-F3ED-7582-45AB7ACE0B76}"/>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a:extLst>
              <a:ext uri="{FF2B5EF4-FFF2-40B4-BE49-F238E27FC236}">
                <a16:creationId xmlns:a16="http://schemas.microsoft.com/office/drawing/2014/main" id="{6C41C470-A842-E71F-CC6E-5C8E672477BE}"/>
              </a:ext>
            </a:extLst>
          </p:cNvPr>
          <p:cNvSpPr>
            <a:spLocks noGrp="1"/>
          </p:cNvSpPr>
          <p:nvPr>
            <p:ph type="sldNum" sz="quarter" idx="10"/>
          </p:nvPr>
        </p:nvSpPr>
        <p:spPr/>
        <p:txBody>
          <a:bodyPr/>
          <a:lstStyle/>
          <a:p>
            <a:fld id="{9F717927-2F1C-46F9-A7B3-79FCC148348A}" type="slidenum">
              <a:rPr lang="sv-SE" smtClean="0"/>
              <a:pPr/>
              <a:t>8</a:t>
            </a:fld>
            <a:endParaRPr lang="sv-SE"/>
          </a:p>
        </p:txBody>
      </p:sp>
    </p:spTree>
    <p:extLst>
      <p:ext uri="{BB962C8B-B14F-4D97-AF65-F5344CB8AC3E}">
        <p14:creationId xmlns:p14="http://schemas.microsoft.com/office/powerpoint/2010/main" val="188727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D137-246E-D230-7D62-4D4114AC96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6D5EF6-C0ED-71E2-47F7-D754146B79D9}"/>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B36ABD82-A552-E7EF-CB9A-9B72253F7BF8}"/>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Följande sida bör vara kvar i föreningens version</a:t>
            </a:r>
          </a:p>
          <a:p>
            <a:endParaRPr lang="sv-SE"/>
          </a:p>
        </p:txBody>
      </p:sp>
      <p:sp>
        <p:nvSpPr>
          <p:cNvPr id="4" name="Platshållare för bildnummer 3">
            <a:extLst>
              <a:ext uri="{FF2B5EF4-FFF2-40B4-BE49-F238E27FC236}">
                <a16:creationId xmlns:a16="http://schemas.microsoft.com/office/drawing/2014/main" id="{77067B47-E3CB-D0C8-2A1D-EC0BB94CF203}"/>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3078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0B0C26"/>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4283515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1911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116147"/>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1676291"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2343596"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2210C04E-4953-C3A1-D6EF-E704CB1F357D}"/>
              </a:ext>
            </a:extLst>
          </p:cNvPr>
          <p:cNvPicPr>
            <a:picLocks noChangeAspect="1"/>
          </p:cNvPicPr>
          <p:nvPr userDrawn="1"/>
        </p:nvPicPr>
        <p:blipFill>
          <a:blip r:embed="rId2"/>
          <a:stretch>
            <a:fillRect/>
          </a:stretch>
        </p:blipFill>
        <p:spPr>
          <a:xfrm flipV="1">
            <a:off x="1" y="13246100"/>
            <a:ext cx="24395114" cy="469901"/>
          </a:xfrm>
          <a:prstGeom prst="rect">
            <a:avLst/>
          </a:prstGeom>
        </p:spPr>
      </p:pic>
      <p:sp>
        <p:nvSpPr>
          <p:cNvPr id="5" name="textruta 4">
            <a:extLst>
              <a:ext uri="{FF2B5EF4-FFF2-40B4-BE49-F238E27FC236}">
                <a16:creationId xmlns:a16="http://schemas.microsoft.com/office/drawing/2014/main" id="{6900CF5C-41A3-DD9C-A34E-90F604EB41D2}"/>
              </a:ext>
            </a:extLst>
          </p:cNvPr>
          <p:cNvSpPr txBox="1"/>
          <p:nvPr userDrawn="1"/>
        </p:nvSpPr>
        <p:spPr>
          <a:xfrm>
            <a:off x="14187488" y="13290522"/>
            <a:ext cx="15854362" cy="400110"/>
          </a:xfrm>
          <a:prstGeom prst="rect">
            <a:avLst/>
          </a:prstGeom>
          <a:noFill/>
        </p:spPr>
        <p:txBody>
          <a:bodyPr wrap="square">
            <a:spAutoFit/>
          </a:bodyPr>
          <a:lstStyle/>
          <a:p>
            <a:r>
              <a:rPr lang="sv-SE" sz="2000" dirty="0">
                <a:solidFill>
                  <a:schemeClr val="bg1"/>
                </a:solidFill>
                <a:latin typeface="Montserrat" pitchFamily="2" charset="77"/>
              </a:rPr>
              <a:t>SVENSK INNEBANDY  –  SPEL OCH SPELARUTVECKLINGSPLAN BLÅ NIVÅ</a:t>
            </a:r>
          </a:p>
        </p:txBody>
      </p:sp>
    </p:spTree>
    <p:extLst>
      <p:ext uri="{BB962C8B-B14F-4D97-AF65-F5344CB8AC3E}">
        <p14:creationId xmlns:p14="http://schemas.microsoft.com/office/powerpoint/2010/main" val="19945344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679467" y="730251"/>
            <a:ext cx="21029831" cy="2651125"/>
          </a:xfrm>
        </p:spPr>
        <p:txBody>
          <a:bodyPr/>
          <a:lstStyle/>
          <a:p>
            <a:r>
              <a:rPr lang="sv-SE"/>
              <a:t>Klicka här för att ändra mall för rubrikformat</a:t>
            </a:r>
          </a:p>
        </p:txBody>
      </p:sp>
      <p:sp>
        <p:nvSpPr>
          <p:cNvPr id="3" name="Platshållare för text 2"/>
          <p:cNvSpPr>
            <a:spLocks noGrp="1"/>
          </p:cNvSpPr>
          <p:nvPr>
            <p:ph type="body" idx="1"/>
          </p:nvPr>
        </p:nvSpPr>
        <p:spPr>
          <a:xfrm>
            <a:off x="1679469" y="3362325"/>
            <a:ext cx="10314902"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4" name="Platshållare för innehåll 3"/>
          <p:cNvSpPr>
            <a:spLocks noGrp="1"/>
          </p:cNvSpPr>
          <p:nvPr>
            <p:ph sz="half" idx="2"/>
          </p:nvPr>
        </p:nvSpPr>
        <p:spPr>
          <a:xfrm>
            <a:off x="1679469" y="5010151"/>
            <a:ext cx="10314902"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2343598" y="3362325"/>
            <a:ext cx="10365701"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6" name="Platshållare för innehåll 5"/>
          <p:cNvSpPr>
            <a:spLocks noGrp="1"/>
          </p:cNvSpPr>
          <p:nvPr>
            <p:ph sz="quarter" idx="4"/>
          </p:nvPr>
        </p:nvSpPr>
        <p:spPr>
          <a:xfrm>
            <a:off x="12343598" y="5010151"/>
            <a:ext cx="10365701"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3959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1020D-738B-FDE7-18E0-2F2A1660FAB8}"/>
              </a:ext>
            </a:extLst>
          </p:cNvPr>
          <p:cNvSpPr>
            <a:spLocks noGrp="1"/>
          </p:cNvSpPr>
          <p:nvPr>
            <p:ph type="ctrTitle"/>
          </p:nvPr>
        </p:nvSpPr>
        <p:spPr>
          <a:xfrm>
            <a:off x="3047802" y="2244725"/>
            <a:ext cx="18286810" cy="4775200"/>
          </a:xfrm>
        </p:spPr>
        <p:txBody>
          <a:bodyPr anchor="b"/>
          <a:lstStyle>
            <a:lvl1pPr algn="ctr">
              <a:defRPr sz="11999"/>
            </a:lvl1pPr>
          </a:lstStyle>
          <a:p>
            <a:r>
              <a:rPr lang="sv-SE"/>
              <a:t>Klicka här för att ändra mall för rubrikformat</a:t>
            </a:r>
          </a:p>
        </p:txBody>
      </p:sp>
      <p:sp>
        <p:nvSpPr>
          <p:cNvPr id="3" name="Underrubrik 2">
            <a:extLst>
              <a:ext uri="{FF2B5EF4-FFF2-40B4-BE49-F238E27FC236}">
                <a16:creationId xmlns:a16="http://schemas.microsoft.com/office/drawing/2014/main" id="{195E3379-D31B-9543-A2FE-FB3D5EEDA65E}"/>
              </a:ext>
            </a:extLst>
          </p:cNvPr>
          <p:cNvSpPr>
            <a:spLocks noGrp="1"/>
          </p:cNvSpPr>
          <p:nvPr>
            <p:ph type="subTitle" idx="1"/>
          </p:nvPr>
        </p:nvSpPr>
        <p:spPr>
          <a:xfrm>
            <a:off x="3047802" y="7204075"/>
            <a:ext cx="18286810" cy="3311525"/>
          </a:xfrm>
        </p:spPr>
        <p:txBody>
          <a:bodyPr/>
          <a:lstStyle>
            <a:lvl1pPr marL="0" indent="0" algn="ctr">
              <a:buNone/>
              <a:defRPr sz="4800"/>
            </a:lvl1pPr>
            <a:lvl2pPr marL="914343" indent="0" algn="ctr">
              <a:buNone/>
              <a:defRPr sz="4000"/>
            </a:lvl2pPr>
            <a:lvl3pPr marL="1828686" indent="0" algn="ctr">
              <a:buNone/>
              <a:defRPr sz="3600"/>
            </a:lvl3pPr>
            <a:lvl4pPr marL="2743029" indent="0" algn="ctr">
              <a:buNone/>
              <a:defRPr sz="3200"/>
            </a:lvl4pPr>
            <a:lvl5pPr marL="3657371" indent="0" algn="ctr">
              <a:buNone/>
              <a:defRPr sz="3200"/>
            </a:lvl5pPr>
            <a:lvl6pPr marL="4571714" indent="0" algn="ctr">
              <a:buNone/>
              <a:defRPr sz="3200"/>
            </a:lvl6pPr>
            <a:lvl7pPr marL="5486057" indent="0" algn="ctr">
              <a:buNone/>
              <a:defRPr sz="3200"/>
            </a:lvl7pPr>
            <a:lvl8pPr marL="6400400" indent="0" algn="ctr">
              <a:buNone/>
              <a:defRPr sz="3200"/>
            </a:lvl8pPr>
            <a:lvl9pPr marL="7314743" indent="0" algn="ctr">
              <a:buNone/>
              <a:defRPr sz="3200"/>
            </a:lvl9pPr>
          </a:lstStyle>
          <a:p>
            <a:r>
              <a:rPr lang="sv-SE"/>
              <a:t>Klicka här för att ändra mall för underrubrikformat</a:t>
            </a:r>
          </a:p>
        </p:txBody>
      </p:sp>
      <p:sp>
        <p:nvSpPr>
          <p:cNvPr id="6" name="Platshållare för bildnummer 5">
            <a:extLst>
              <a:ext uri="{FF2B5EF4-FFF2-40B4-BE49-F238E27FC236}">
                <a16:creationId xmlns:a16="http://schemas.microsoft.com/office/drawing/2014/main" id="{F21F876E-F25E-4BC2-EAAA-61603A6D6250}"/>
              </a:ext>
            </a:extLst>
          </p:cNvPr>
          <p:cNvSpPr>
            <a:spLocks noGrp="1"/>
          </p:cNvSpPr>
          <p:nvPr>
            <p:ph type="sldNum" sz="quarter" idx="12"/>
          </p:nvPr>
        </p:nvSpPr>
        <p:spPr/>
        <p:txBody>
          <a:bodyPr/>
          <a:lstStyle/>
          <a:p>
            <a:fld id="{DB4A7B05-80BE-4E24-A13E-444A5BFD9008}" type="slidenum">
              <a:rPr lang="sv-SE" smtClean="0"/>
              <a:t>‹#›</a:t>
            </a:fld>
            <a:endParaRPr lang="sv-SE"/>
          </a:p>
        </p:txBody>
      </p:sp>
    </p:spTree>
    <p:extLst>
      <p:ext uri="{BB962C8B-B14F-4D97-AF65-F5344CB8AC3E}">
        <p14:creationId xmlns:p14="http://schemas.microsoft.com/office/powerpoint/2010/main" val="14103096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C26"/>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76291" y="730251"/>
            <a:ext cx="21029831" cy="2651125"/>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1676291" y="3651251"/>
            <a:ext cx="21029831" cy="870267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676291" y="12712701"/>
            <a:ext cx="5486043" cy="730251"/>
          </a:xfrm>
          <a:prstGeom prst="rect">
            <a:avLst/>
          </a:prstGeom>
        </p:spPr>
        <p:txBody>
          <a:bodyPr vert="horz" lIns="91440" tIns="45720" rIns="91440" bIns="45720" rtlCol="0" anchor="ctr"/>
          <a:lstStyle>
            <a:lvl1pPr algn="l">
              <a:defRPr sz="2400" b="0" i="0">
                <a:solidFill>
                  <a:schemeClr val="tx1">
                    <a:tint val="75000"/>
                  </a:schemeClr>
                </a:solidFill>
                <a:latin typeface="Montserrat Light" pitchFamily="2" charset="77"/>
              </a:defRPr>
            </a:lvl1pPr>
          </a:lstStyle>
          <a:p>
            <a:fld id="{E622B66F-3390-6643-B67F-95F877CAF781}" type="datetime1">
              <a:rPr lang="sv-SE" smtClean="0"/>
              <a:t>2025-09-26</a:t>
            </a:fld>
            <a:endParaRPr lang="sv-SE"/>
          </a:p>
        </p:txBody>
      </p:sp>
      <p:sp>
        <p:nvSpPr>
          <p:cNvPr id="5" name="Platshållare för sidfot 4"/>
          <p:cNvSpPr>
            <a:spLocks noGrp="1"/>
          </p:cNvSpPr>
          <p:nvPr>
            <p:ph type="ftr" sz="quarter" idx="3"/>
          </p:nvPr>
        </p:nvSpPr>
        <p:spPr>
          <a:xfrm>
            <a:off x="8076675" y="12712701"/>
            <a:ext cx="8229064" cy="730251"/>
          </a:xfrm>
          <a:prstGeom prst="rect">
            <a:avLst/>
          </a:prstGeom>
        </p:spPr>
        <p:txBody>
          <a:bodyPr vert="horz" lIns="91440" tIns="45720" rIns="91440" bIns="45720" rtlCol="0" anchor="ctr"/>
          <a:lstStyle>
            <a:lvl1pPr algn="ctr">
              <a:defRPr sz="2400" b="0" i="0">
                <a:solidFill>
                  <a:schemeClr val="tx1">
                    <a:tint val="75000"/>
                  </a:schemeClr>
                </a:solidFill>
                <a:latin typeface="Montserrat Light" pitchFamily="2" charset="77"/>
              </a:defRPr>
            </a:lvl1pPr>
          </a:lstStyle>
          <a:p>
            <a:endParaRPr lang="sv-SE"/>
          </a:p>
        </p:txBody>
      </p:sp>
      <p:sp>
        <p:nvSpPr>
          <p:cNvPr id="6" name="Platshållare för bildnummer 5"/>
          <p:cNvSpPr>
            <a:spLocks noGrp="1"/>
          </p:cNvSpPr>
          <p:nvPr>
            <p:ph type="sldNum" sz="quarter" idx="4"/>
          </p:nvPr>
        </p:nvSpPr>
        <p:spPr>
          <a:xfrm>
            <a:off x="17220079" y="12712701"/>
            <a:ext cx="5486043" cy="730251"/>
          </a:xfrm>
          <a:prstGeom prst="rect">
            <a:avLst/>
          </a:prstGeom>
        </p:spPr>
        <p:txBody>
          <a:bodyPr vert="horz" lIns="91440" tIns="45720" rIns="91440" bIns="45720" rtlCol="0" anchor="ctr"/>
          <a:lstStyle>
            <a:lvl1pPr algn="r">
              <a:defRPr sz="2400" b="0" i="0">
                <a:solidFill>
                  <a:schemeClr val="tx1">
                    <a:tint val="75000"/>
                  </a:schemeClr>
                </a:solidFill>
                <a:latin typeface="Montserrat Light" pitchFamily="2" charset="77"/>
              </a:defRPr>
            </a:lvl1pPr>
          </a:lstStyle>
          <a:p>
            <a:fld id="{5F919A4E-C2E9-6148-8511-58460454BFB7}" type="slidenum">
              <a:rPr lang="sv-SE" smtClean="0"/>
              <a:pPr/>
              <a:t>‹#›</a:t>
            </a:fld>
            <a:endParaRPr lang="sv-SE"/>
          </a:p>
        </p:txBody>
      </p:sp>
      <p:pic>
        <p:nvPicPr>
          <p:cNvPr id="7" name="Bildobjekt 6">
            <a:extLst>
              <a:ext uri="{FF2B5EF4-FFF2-40B4-BE49-F238E27FC236}">
                <a16:creationId xmlns:a16="http://schemas.microsoft.com/office/drawing/2014/main" id="{E1EB9647-9EC2-E569-A1CF-350C64F21056}"/>
              </a:ext>
            </a:extLst>
          </p:cNvPr>
          <p:cNvPicPr>
            <a:picLocks noChangeAspect="1"/>
          </p:cNvPicPr>
          <p:nvPr userDrawn="1"/>
        </p:nvPicPr>
        <p:blipFill>
          <a:blip r:embed="rId8"/>
          <a:stretch>
            <a:fillRect/>
          </a:stretch>
        </p:blipFill>
        <p:spPr>
          <a:xfrm flipV="1">
            <a:off x="1" y="13246100"/>
            <a:ext cx="24395114" cy="469901"/>
          </a:xfrm>
          <a:prstGeom prst="rect">
            <a:avLst/>
          </a:prstGeom>
        </p:spPr>
      </p:pic>
      <p:sp>
        <p:nvSpPr>
          <p:cNvPr id="9" name="textruta 8">
            <a:extLst>
              <a:ext uri="{FF2B5EF4-FFF2-40B4-BE49-F238E27FC236}">
                <a16:creationId xmlns:a16="http://schemas.microsoft.com/office/drawing/2014/main" id="{E00A7B29-593C-F025-A580-C139934814F8}"/>
              </a:ext>
            </a:extLst>
          </p:cNvPr>
          <p:cNvSpPr txBox="1"/>
          <p:nvPr userDrawn="1"/>
        </p:nvSpPr>
        <p:spPr>
          <a:xfrm>
            <a:off x="14187488" y="13290522"/>
            <a:ext cx="15854362" cy="400110"/>
          </a:xfrm>
          <a:prstGeom prst="rect">
            <a:avLst/>
          </a:prstGeom>
          <a:noFill/>
        </p:spPr>
        <p:txBody>
          <a:bodyPr wrap="square">
            <a:spAutoFit/>
          </a:bodyPr>
          <a:lstStyle/>
          <a:p>
            <a:r>
              <a:rPr lang="sv-SE" sz="2000" dirty="0">
                <a:solidFill>
                  <a:schemeClr val="bg1"/>
                </a:solidFill>
                <a:latin typeface="Montserrat" pitchFamily="2" charset="77"/>
              </a:rPr>
              <a:t>SVENSK INNEBANDY  –  SPEL OCH SPELARUTVECKLINGSPLAN BLÅ NIVÅ</a:t>
            </a:r>
          </a:p>
        </p:txBody>
      </p:sp>
    </p:spTree>
    <p:extLst>
      <p:ext uri="{BB962C8B-B14F-4D97-AF65-F5344CB8AC3E}">
        <p14:creationId xmlns:p14="http://schemas.microsoft.com/office/powerpoint/2010/main" val="123048122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60" r:id="rId6"/>
  </p:sldLayoutIdLst>
  <p:hf hdr="0" ftr="0" dt="0"/>
  <p:txStyles>
    <p:title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171" indent="-457171" algn="l" defTabSz="1828686" rtl="0" eaLnBrk="1" latinLnBrk="0" hangingPunct="1">
        <a:lnSpc>
          <a:spcPct val="90000"/>
        </a:lnSpc>
        <a:spcBef>
          <a:spcPts val="2000"/>
        </a:spcBef>
        <a:buFont typeface="Arial"/>
        <a:buChar char="•"/>
        <a:defRPr sz="5600" b="0" i="0" kern="1200">
          <a:solidFill>
            <a:schemeClr val="tx1"/>
          </a:solidFill>
          <a:latin typeface="Montserrat Light" pitchFamily="2" charset="77"/>
          <a:ea typeface="+mn-ea"/>
          <a:cs typeface="+mn-cs"/>
        </a:defRPr>
      </a:lvl1pPr>
      <a:lvl2pPr marL="1371514" indent="-457171" algn="l" defTabSz="1828686" rtl="0" eaLnBrk="1" latinLnBrk="0" hangingPunct="1">
        <a:lnSpc>
          <a:spcPct val="90000"/>
        </a:lnSpc>
        <a:spcBef>
          <a:spcPts val="1000"/>
        </a:spcBef>
        <a:buFont typeface="Arial"/>
        <a:buChar char="•"/>
        <a:defRPr sz="4800" b="0" i="0" kern="1200">
          <a:solidFill>
            <a:schemeClr val="tx1"/>
          </a:solidFill>
          <a:latin typeface="Montserrat Light" pitchFamily="2" charset="77"/>
          <a:ea typeface="+mn-ea"/>
          <a:cs typeface="+mn-cs"/>
        </a:defRPr>
      </a:lvl2pPr>
      <a:lvl3pPr marL="2285857" indent="-457171" algn="l" defTabSz="1828686" rtl="0" eaLnBrk="1" latinLnBrk="0" hangingPunct="1">
        <a:lnSpc>
          <a:spcPct val="90000"/>
        </a:lnSpc>
        <a:spcBef>
          <a:spcPts val="1000"/>
        </a:spcBef>
        <a:buFont typeface="Arial"/>
        <a:buChar char="•"/>
        <a:defRPr sz="4000" b="0" i="0" kern="1200">
          <a:solidFill>
            <a:schemeClr val="tx1"/>
          </a:solidFill>
          <a:latin typeface="Montserrat Light" pitchFamily="2" charset="77"/>
          <a:ea typeface="+mn-ea"/>
          <a:cs typeface="+mn-cs"/>
        </a:defRPr>
      </a:lvl3pPr>
      <a:lvl4pPr marL="3200200"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4pPr>
      <a:lvl5pPr marL="4114543"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5pPr>
      <a:lvl6pPr marL="5028886"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229"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7571"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1914"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01ECFFB-24F7-851C-0E61-AD1E685A1743}"/>
              </a:ext>
            </a:extLst>
          </p:cNvPr>
          <p:cNvSpPr>
            <a:spLocks noGrp="1"/>
          </p:cNvSpPr>
          <p:nvPr>
            <p:ph type="ctrTitle"/>
          </p:nvPr>
        </p:nvSpPr>
        <p:spPr>
          <a:xfrm>
            <a:off x="1889676" y="1339611"/>
            <a:ext cx="20615762" cy="4774889"/>
          </a:xfrm>
        </p:spPr>
        <p:txBody>
          <a:bodyPr>
            <a:normAutofit/>
          </a:bodyPr>
          <a:lstStyle/>
          <a:p>
            <a:r>
              <a:rPr lang="sv-SE" sz="15999">
                <a:solidFill>
                  <a:schemeClr val="bg1"/>
                </a:solidFill>
                <a:latin typeface="Mongoose Regular" panose="02000000000000000000" pitchFamily="2" charset="77"/>
              </a:rPr>
              <a:t>SPELARUTVECKLINGSPLAN</a:t>
            </a:r>
          </a:p>
        </p:txBody>
      </p:sp>
      <p:sp>
        <p:nvSpPr>
          <p:cNvPr id="9" name="Underrubrik 8">
            <a:extLst>
              <a:ext uri="{FF2B5EF4-FFF2-40B4-BE49-F238E27FC236}">
                <a16:creationId xmlns:a16="http://schemas.microsoft.com/office/drawing/2014/main" id="{524EE040-752C-BE6B-5CEE-986E21D8F654}"/>
              </a:ext>
            </a:extLst>
          </p:cNvPr>
          <p:cNvSpPr>
            <a:spLocks noGrp="1"/>
          </p:cNvSpPr>
          <p:nvPr>
            <p:ph type="subTitle" idx="1"/>
          </p:nvPr>
        </p:nvSpPr>
        <p:spPr>
          <a:xfrm>
            <a:off x="3047802" y="6354124"/>
            <a:ext cx="18286809" cy="3311310"/>
          </a:xfrm>
        </p:spPr>
        <p:txBody>
          <a:bodyPr vert="horz" lIns="91440" tIns="45720" rIns="91440" bIns="45720" rtlCol="0" anchor="t">
            <a:normAutofit/>
          </a:bodyPr>
          <a:lstStyle/>
          <a:p>
            <a:r>
              <a:rPr lang="sv-SE" sz="5400" b="1">
                <a:solidFill>
                  <a:srgbClr val="0070C0"/>
                </a:solidFill>
                <a:latin typeface="Montserrat Light"/>
              </a:rPr>
              <a:t>Blå nivå (9-12 år)</a:t>
            </a:r>
          </a:p>
        </p:txBody>
      </p:sp>
      <p:pic>
        <p:nvPicPr>
          <p:cNvPr id="5" name="Bildobjekt 4">
            <a:extLst>
              <a:ext uri="{FF2B5EF4-FFF2-40B4-BE49-F238E27FC236}">
                <a16:creationId xmlns:a16="http://schemas.microsoft.com/office/drawing/2014/main" id="{FFF42E4C-CDB8-47D9-E3B0-374E4E6DC8FA}"/>
              </a:ext>
            </a:extLst>
          </p:cNvPr>
          <p:cNvPicPr>
            <a:picLocks noChangeAspect="1"/>
          </p:cNvPicPr>
          <p:nvPr/>
        </p:nvPicPr>
        <p:blipFill>
          <a:blip r:embed="rId4"/>
          <a:stretch>
            <a:fillRect/>
          </a:stretch>
        </p:blipFill>
        <p:spPr>
          <a:xfrm flipV="1">
            <a:off x="1" y="13245684"/>
            <a:ext cx="24395113" cy="469871"/>
          </a:xfrm>
          <a:prstGeom prst="rect">
            <a:avLst/>
          </a:prstGeom>
        </p:spPr>
      </p:pic>
      <p:pic>
        <p:nvPicPr>
          <p:cNvPr id="3" name="Bildobjekt 2">
            <a:extLst>
              <a:ext uri="{FF2B5EF4-FFF2-40B4-BE49-F238E27FC236}">
                <a16:creationId xmlns:a16="http://schemas.microsoft.com/office/drawing/2014/main" id="{5B3A7DBB-3983-D4F2-F08B-75FF1FC4560B}"/>
              </a:ext>
            </a:extLst>
          </p:cNvPr>
          <p:cNvPicPr>
            <a:picLocks noChangeAspect="1"/>
          </p:cNvPicPr>
          <p:nvPr/>
        </p:nvPicPr>
        <p:blipFill>
          <a:blip r:embed="rId5"/>
          <a:stretch>
            <a:fillRect/>
          </a:stretch>
        </p:blipFill>
        <p:spPr>
          <a:xfrm>
            <a:off x="11052672" y="8664633"/>
            <a:ext cx="2277067" cy="2480850"/>
          </a:xfrm>
          <a:prstGeom prst="rect">
            <a:avLst/>
          </a:prstGeom>
        </p:spPr>
      </p:pic>
    </p:spTree>
    <p:extLst>
      <p:ext uri="{BB962C8B-B14F-4D97-AF65-F5344CB8AC3E}">
        <p14:creationId xmlns:p14="http://schemas.microsoft.com/office/powerpoint/2010/main" val="60770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0" y="4748076"/>
            <a:ext cx="21029613" cy="2649537"/>
          </a:xfrm>
        </p:spPr>
        <p:txBody>
          <a:bodyPr>
            <a:normAutofit fontScale="90000"/>
          </a:bodyPr>
          <a:lstStyle/>
          <a:p>
            <a:pPr algn="ctr"/>
            <a:r>
              <a:rPr lang="sv-SE" sz="15999">
                <a:solidFill>
                  <a:srgbClr val="F5EF88"/>
                </a:solidFill>
                <a:latin typeface="Mongoose Regular" panose="02000000000000000000" pitchFamily="2" charset="77"/>
              </a:rPr>
              <a:t>GRUNDPRINCIPER </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för (förening) på blå nivå</a:t>
            </a:r>
          </a:p>
        </p:txBody>
      </p:sp>
    </p:spTree>
    <p:extLst>
      <p:ext uri="{BB962C8B-B14F-4D97-AF65-F5344CB8AC3E}">
        <p14:creationId xmlns:p14="http://schemas.microsoft.com/office/powerpoint/2010/main" val="199229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1952090-5E3B-D7D0-C6B0-270534661488}"/>
              </a:ext>
            </a:extLst>
          </p:cNvPr>
          <p:cNvSpPr txBox="1"/>
          <p:nvPr/>
        </p:nvSpPr>
        <p:spPr>
          <a:xfrm>
            <a:off x="2028780" y="6858000"/>
            <a:ext cx="20251057" cy="2964594"/>
          </a:xfrm>
          <a:prstGeom prst="rect">
            <a:avLst/>
          </a:prstGeom>
          <a:noFill/>
        </p:spPr>
        <p:txBody>
          <a:bodyPr wrap="none" rtlCol="0">
            <a:spAutoFit/>
          </a:bodyPr>
          <a:lstStyle/>
          <a:p>
            <a:pPr algn="ctr"/>
            <a:r>
              <a:rPr lang="sv-SE" sz="3733" b="1">
                <a:solidFill>
                  <a:schemeClr val="bg1"/>
                </a:solidFill>
                <a:latin typeface="Montserrat SemiBold" pitchFamily="2" charset="77"/>
              </a:rPr>
              <a:t>Inriktning på verksamheten på blå nivå i (förening):</a:t>
            </a:r>
            <a:br>
              <a:rPr lang="sv-SE" sz="3733" b="1">
                <a:solidFill>
                  <a:srgbClr val="F5EF88"/>
                </a:solidFill>
                <a:latin typeface="Montserrat SemiBold" pitchFamily="2" charset="77"/>
              </a:rPr>
            </a:br>
            <a:br>
              <a:rPr lang="sv-SE" sz="3733" b="1">
                <a:solidFill>
                  <a:srgbClr val="F5EF88"/>
                </a:solidFill>
                <a:latin typeface="Montserrat SemiBold" pitchFamily="2" charset="77"/>
              </a:rPr>
            </a:br>
            <a:r>
              <a:rPr lang="sv-SE" sz="3733" b="1">
                <a:solidFill>
                  <a:srgbClr val="F5EF88"/>
                </a:solidFill>
                <a:latin typeface="Montserrat SemiBold" pitchFamily="2" charset="77"/>
              </a:rPr>
              <a:t>Fortsatt glädje och trygghet är viktigt, med fokus på spelarens individuella </a:t>
            </a:r>
            <a:br>
              <a:rPr lang="sv-SE" sz="3733" b="1">
                <a:solidFill>
                  <a:srgbClr val="F5EF88"/>
                </a:solidFill>
                <a:latin typeface="Montserrat SemiBold" pitchFamily="2" charset="77"/>
              </a:rPr>
            </a:br>
            <a:r>
              <a:rPr lang="sv-SE" sz="3733" b="1">
                <a:solidFill>
                  <a:srgbClr val="F5EF88"/>
                </a:solidFill>
                <a:latin typeface="Montserrat SemiBold" pitchFamily="2" charset="77"/>
              </a:rPr>
              <a:t>utveckling. Träningen ska vara lekfull och med tydligt syfte att utveckla tekniska </a:t>
            </a:r>
            <a:br>
              <a:rPr lang="sv-SE" sz="3733" b="1">
                <a:solidFill>
                  <a:srgbClr val="F5EF88"/>
                </a:solidFill>
                <a:latin typeface="Montserrat SemiBold" pitchFamily="2" charset="77"/>
              </a:rPr>
            </a:br>
            <a:r>
              <a:rPr lang="sv-SE" sz="3733" b="1">
                <a:solidFill>
                  <a:srgbClr val="F5EF88"/>
                </a:solidFill>
                <a:latin typeface="Montserrat SemiBold" pitchFamily="2" charset="77"/>
              </a:rPr>
              <a:t>färdigheter som är viktiga.</a:t>
            </a:r>
            <a:endParaRPr lang="sv-SE" sz="9599"/>
          </a:p>
        </p:txBody>
      </p:sp>
      <p:sp>
        <p:nvSpPr>
          <p:cNvPr id="10" name="textruta 9">
            <a:extLst>
              <a:ext uri="{FF2B5EF4-FFF2-40B4-BE49-F238E27FC236}">
                <a16:creationId xmlns:a16="http://schemas.microsoft.com/office/drawing/2014/main" id="{DFB24D28-A255-C1F9-DEFA-0E6A955B7B7F}"/>
              </a:ext>
            </a:extLst>
          </p:cNvPr>
          <p:cNvSpPr txBox="1"/>
          <p:nvPr/>
        </p:nvSpPr>
        <p:spPr>
          <a:xfrm>
            <a:off x="1639385" y="2923755"/>
            <a:ext cx="21029831" cy="1834926"/>
          </a:xfrm>
          <a:prstGeom prst="rect">
            <a:avLst/>
          </a:prstGeom>
          <a:noFill/>
          <a:ln>
            <a:noFill/>
          </a:ln>
        </p:spPr>
        <p:txBody>
          <a:bodyPr wrap="square">
            <a:spAutoFit/>
          </a:bodyPr>
          <a:lstStyle/>
          <a:p>
            <a:pPr marL="530167" indent="-530167" algn="ctr" fontAlgn="base">
              <a:lnSpc>
                <a:spcPct val="150000"/>
              </a:lnSpc>
            </a:pPr>
            <a:r>
              <a:rPr lang="sv-SE" sz="4000" b="1">
                <a:solidFill>
                  <a:srgbClr val="F5EF88"/>
                </a:solidFill>
                <a:latin typeface="Montserrat SemiBold" pitchFamily="2" charset="77"/>
              </a:rPr>
              <a:t>Vad är lära sig träna för (förening):</a:t>
            </a:r>
            <a:br>
              <a:rPr lang="sv-SE" sz="4000" b="1">
                <a:solidFill>
                  <a:srgbClr val="F5EF88"/>
                </a:solidFill>
                <a:latin typeface="Montserrat SemiBold" pitchFamily="2" charset="77"/>
              </a:rPr>
            </a:br>
            <a:r>
              <a:rPr lang="sv-SE" sz="4000" b="1">
                <a:solidFill>
                  <a:schemeClr val="bg1"/>
                </a:solidFill>
                <a:latin typeface="Montserrat SemiBold" pitchFamily="2" charset="77"/>
              </a:rPr>
              <a:t>Alla får delta 	Trygghet	  Utvecklingsfokus</a:t>
            </a:r>
          </a:p>
        </p:txBody>
      </p:sp>
      <p:sp>
        <p:nvSpPr>
          <p:cNvPr id="19" name="Rubrik 1">
            <a:extLst>
              <a:ext uri="{FF2B5EF4-FFF2-40B4-BE49-F238E27FC236}">
                <a16:creationId xmlns:a16="http://schemas.microsoft.com/office/drawing/2014/main" id="{2C4CFF1B-8716-FEA5-947A-9910CD113B29}"/>
              </a:ext>
            </a:extLst>
          </p:cNvPr>
          <p:cNvSpPr>
            <a:spLocks noGrp="1"/>
          </p:cNvSpPr>
          <p:nvPr>
            <p:ph type="title"/>
          </p:nvPr>
        </p:nvSpPr>
        <p:spPr>
          <a:xfrm>
            <a:off x="1695499" y="356891"/>
            <a:ext cx="21029831" cy="2650953"/>
          </a:xfrm>
        </p:spPr>
        <p:txBody>
          <a:bodyPr>
            <a:normAutofit/>
          </a:bodyPr>
          <a:lstStyle/>
          <a:p>
            <a:pPr algn="ctr"/>
            <a:r>
              <a:rPr lang="sv-SE" sz="9000">
                <a:solidFill>
                  <a:schemeClr val="bg1"/>
                </a:solidFill>
                <a:latin typeface="Mongoose Regular" panose="02000000000000000000" pitchFamily="2" charset="77"/>
              </a:rPr>
              <a:t>Blå nivå 9-12 år- </a:t>
            </a:r>
            <a:r>
              <a:rPr lang="sv-SE" sz="9000">
                <a:solidFill>
                  <a:srgbClr val="F5EF88"/>
                </a:solidFill>
                <a:latin typeface="Mongoose Regular" panose="02000000000000000000" pitchFamily="2" charset="77"/>
              </a:rPr>
              <a:t>Lära sig träna</a:t>
            </a:r>
          </a:p>
        </p:txBody>
      </p:sp>
      <p:cxnSp>
        <p:nvCxnSpPr>
          <p:cNvPr id="2" name="Rak 1">
            <a:extLst>
              <a:ext uri="{FF2B5EF4-FFF2-40B4-BE49-F238E27FC236}">
                <a16:creationId xmlns:a16="http://schemas.microsoft.com/office/drawing/2014/main" id="{D37683F0-414D-FF12-39B1-7C888B2FE31C}"/>
              </a:ext>
            </a:extLst>
          </p:cNvPr>
          <p:cNvCxnSpPr>
            <a:cxnSpLocks/>
          </p:cNvCxnSpPr>
          <p:nvPr/>
        </p:nvCxnSpPr>
        <p:spPr>
          <a:xfrm>
            <a:off x="-543608" y="5479843"/>
            <a:ext cx="254696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Rak 2">
            <a:extLst>
              <a:ext uri="{FF2B5EF4-FFF2-40B4-BE49-F238E27FC236}">
                <a16:creationId xmlns:a16="http://schemas.microsoft.com/office/drawing/2014/main" id="{D6C3C7B5-B200-F1FD-7C8D-459804D9C525}"/>
              </a:ext>
            </a:extLst>
          </p:cNvPr>
          <p:cNvCxnSpPr>
            <a:cxnSpLocks/>
          </p:cNvCxnSpPr>
          <p:nvPr/>
        </p:nvCxnSpPr>
        <p:spPr>
          <a:xfrm>
            <a:off x="-543608" y="2623688"/>
            <a:ext cx="254696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bildnummer 7">
            <a:extLst>
              <a:ext uri="{FF2B5EF4-FFF2-40B4-BE49-F238E27FC236}">
                <a16:creationId xmlns:a16="http://schemas.microsoft.com/office/drawing/2014/main" id="{868A20EE-238E-754C-E560-B50A93C2E150}"/>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11</a:t>
            </a:fld>
            <a:endParaRPr lang="sv-SE"/>
          </a:p>
        </p:txBody>
      </p:sp>
    </p:spTree>
    <p:extLst>
      <p:ext uri="{BB962C8B-B14F-4D97-AF65-F5344CB8AC3E}">
        <p14:creationId xmlns:p14="http://schemas.microsoft.com/office/powerpoint/2010/main" val="398264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F1E7-CACA-6A20-901B-100D69E0EEEF}"/>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F5FA2AD2-B258-378D-2816-0FD626E708F3}"/>
              </a:ext>
            </a:extLst>
          </p:cNvPr>
          <p:cNvSpPr>
            <a:spLocks noGrp="1"/>
          </p:cNvSpPr>
          <p:nvPr>
            <p:ph type="title" idx="4294967295"/>
          </p:nvPr>
        </p:nvSpPr>
        <p:spPr>
          <a:xfrm>
            <a:off x="1689650" y="4794250"/>
            <a:ext cx="21029613" cy="2649538"/>
          </a:xfrm>
        </p:spPr>
        <p:txBody>
          <a:bodyPr>
            <a:noAutofit/>
          </a:bodyPr>
          <a:lstStyle/>
          <a:p>
            <a:pPr algn="ctr"/>
            <a:r>
              <a:rPr lang="sv-SE" sz="12000">
                <a:solidFill>
                  <a:srgbClr val="F5EF88"/>
                </a:solidFill>
                <a:latin typeface="Mongoose Regular" panose="02000000000000000000" pitchFamily="2" charset="77"/>
              </a:rPr>
              <a:t>9-10 år</a:t>
            </a:r>
            <a:br>
              <a:rPr lang="sv-SE" sz="12000">
                <a:solidFill>
                  <a:srgbClr val="F5EF88"/>
                </a:solidFill>
                <a:latin typeface="Mongoose Regular" panose="02000000000000000000" pitchFamily="2" charset="77"/>
              </a:rPr>
            </a:br>
            <a:r>
              <a:rPr lang="sv-SE" sz="10000">
                <a:solidFill>
                  <a:schemeClr val="bg1"/>
                </a:solidFill>
                <a:latin typeface="Mongoose Regular" panose="02000000000000000000" pitchFamily="2" charset="77"/>
              </a:rPr>
              <a:t>SPEL, TRÄNING OCH PLANERING</a:t>
            </a:r>
            <a:endParaRPr lang="sv-SE" sz="12000">
              <a:solidFill>
                <a:schemeClr val="bg1"/>
              </a:solidFill>
              <a:latin typeface="Mongoose Regular" panose="02000000000000000000" pitchFamily="2" charset="77"/>
            </a:endParaRPr>
          </a:p>
        </p:txBody>
      </p:sp>
    </p:spTree>
    <p:extLst>
      <p:ext uri="{BB962C8B-B14F-4D97-AF65-F5344CB8AC3E}">
        <p14:creationId xmlns:p14="http://schemas.microsoft.com/office/powerpoint/2010/main" val="250395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9CBC-0ECA-7E72-1910-66EB0E527975}"/>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F0AC3877-485A-22E6-8133-A1F716513DEA}"/>
              </a:ext>
            </a:extLst>
          </p:cNvPr>
          <p:cNvSpPr/>
          <p:nvPr/>
        </p:nvSpPr>
        <p:spPr>
          <a:xfrm>
            <a:off x="1057348" y="1552232"/>
            <a:ext cx="3895472" cy="1609057"/>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8500">
                <a:solidFill>
                  <a:srgbClr val="F5EF88"/>
                </a:solidFill>
                <a:latin typeface="Mongoose Regular"/>
              </a:rPr>
              <a:t>Så spelar och tränar vi:</a:t>
            </a:r>
            <a:br>
              <a:rPr lang="sv-SE" sz="8500">
                <a:solidFill>
                  <a:srgbClr val="F5EF88"/>
                </a:solidFill>
                <a:latin typeface="Mongoose Regular"/>
              </a:rPr>
            </a:br>
            <a:r>
              <a:rPr lang="sv-SE" sz="8500">
                <a:solidFill>
                  <a:srgbClr val="F5EF88"/>
                </a:solidFill>
                <a:latin typeface="Mongoose Regular"/>
              </a:rPr>
              <a:t> </a:t>
            </a:r>
            <a:r>
              <a:rPr lang="sv-SE" sz="8500">
                <a:solidFill>
                  <a:schemeClr val="bg1"/>
                </a:solidFill>
                <a:latin typeface="Mongoose Regular"/>
              </a:rPr>
              <a:t>9- 10 år</a:t>
            </a:r>
            <a:endParaRPr kumimoji="0" lang="sv-SE" sz="3200" b="1" i="0" u="none" strike="noStrike" kern="1200" cap="none" spc="0" normalizeH="0" baseline="0" noProof="0">
              <a:ln>
                <a:noFill/>
              </a:ln>
              <a:solidFill>
                <a:schemeClr val="bg1"/>
              </a:solidFill>
              <a:effectLst/>
              <a:uLnTx/>
              <a:uFillTx/>
              <a:latin typeface="Montserrat SemiBold" pitchFamily="2" charset="77"/>
              <a:ea typeface="+mn-ea"/>
              <a:cs typeface="+mn-cs"/>
            </a:endParaRPr>
          </a:p>
        </p:txBody>
      </p:sp>
      <p:sp>
        <p:nvSpPr>
          <p:cNvPr id="2" name="Platshållare för bildnummer 1">
            <a:extLst>
              <a:ext uri="{FF2B5EF4-FFF2-40B4-BE49-F238E27FC236}">
                <a16:creationId xmlns:a16="http://schemas.microsoft.com/office/drawing/2014/main" id="{F2ACC2F3-6B1B-C065-F995-933D0FDFA512}"/>
              </a:ext>
            </a:extLst>
          </p:cNvPr>
          <p:cNvSpPr>
            <a:spLocks noGrp="1"/>
          </p:cNvSpPr>
          <p:nvPr>
            <p:ph type="sldNum" sz="quarter" idx="4294967295"/>
          </p:nvPr>
        </p:nvSpPr>
        <p:spPr>
          <a:xfrm>
            <a:off x="26353743" y="10088710"/>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13</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10" name="textruta 9">
            <a:extLst>
              <a:ext uri="{FF2B5EF4-FFF2-40B4-BE49-F238E27FC236}">
                <a16:creationId xmlns:a16="http://schemas.microsoft.com/office/drawing/2014/main" id="{9B96BA63-6811-75B4-EB5C-5A177A05B35F}"/>
              </a:ext>
            </a:extLst>
          </p:cNvPr>
          <p:cNvSpPr txBox="1"/>
          <p:nvPr/>
        </p:nvSpPr>
        <p:spPr>
          <a:xfrm>
            <a:off x="328322" y="5347256"/>
            <a:ext cx="6688714" cy="1569660"/>
          </a:xfrm>
          <a:prstGeom prst="rect">
            <a:avLst/>
          </a:prstGeom>
          <a:noFill/>
        </p:spPr>
        <p:txBody>
          <a:bodyPr wrap="square">
            <a:spAutoFit/>
          </a:bodyPr>
          <a:lstStyle/>
          <a:p>
            <a:r>
              <a:rPr lang="sv-SE" sz="3200">
                <a:solidFill>
                  <a:schemeClr val="bg1"/>
                </a:solidFill>
                <a:latin typeface="Montserrat Light" panose="00000400000000000000" pitchFamily="2" charset="0"/>
                <a:cs typeface="Assistant" pitchFamily="2" charset="-79"/>
              </a:rPr>
              <a:t>För att vi ska kunna spela som vi vill behöver vi fokusera på följande i träning:</a:t>
            </a:r>
            <a:endParaRPr lang="sv-SE" sz="3200">
              <a:solidFill>
                <a:schemeClr val="bg1"/>
              </a:solidFill>
              <a:latin typeface="Montserrat Light" panose="00000400000000000000" pitchFamily="2" charset="0"/>
            </a:endParaRPr>
          </a:p>
        </p:txBody>
      </p:sp>
      <p:sp>
        <p:nvSpPr>
          <p:cNvPr id="6152" name="Rektangel 6151">
            <a:extLst>
              <a:ext uri="{FF2B5EF4-FFF2-40B4-BE49-F238E27FC236}">
                <a16:creationId xmlns:a16="http://schemas.microsoft.com/office/drawing/2014/main" id="{72D72DFA-7728-94E2-32C7-F84A08FF88A8}"/>
              </a:ext>
            </a:extLst>
          </p:cNvPr>
          <p:cNvSpPr/>
          <p:nvPr/>
        </p:nvSpPr>
        <p:spPr>
          <a:xfrm>
            <a:off x="16706532" y="10818961"/>
            <a:ext cx="7030846" cy="1304735"/>
          </a:xfrm>
          <a:prstGeom prst="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Innebandypsykologi:</a:t>
            </a:r>
            <a:endPar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Skapa psykologisk trygghet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Positiv förstärkning i feedback</a:t>
            </a:r>
            <a:endPar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sp>
        <p:nvSpPr>
          <p:cNvPr id="6154" name="Rektangel 6153">
            <a:extLst>
              <a:ext uri="{FF2B5EF4-FFF2-40B4-BE49-F238E27FC236}">
                <a16:creationId xmlns:a16="http://schemas.microsoft.com/office/drawing/2014/main" id="{9D3534BA-8618-68E4-9F26-04CEFFE342FF}"/>
              </a:ext>
            </a:extLst>
          </p:cNvPr>
          <p:cNvSpPr/>
          <p:nvPr/>
        </p:nvSpPr>
        <p:spPr>
          <a:xfrm>
            <a:off x="8506176" y="10818960"/>
            <a:ext cx="7030846" cy="1304735"/>
          </a:xfrm>
          <a:prstGeom prst="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Innebandyfys:</a:t>
            </a:r>
            <a:endPar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Fortsätt med </a:t>
            </a:r>
            <a:r>
              <a:rPr kumimoji="0" lang="sv-SE" altLang="sv-SE" sz="2400" b="0" i="0" u="none" strike="noStrike" kern="1200" cap="none" spc="0" normalizeH="0" baseline="0" noProof="0" err="1">
                <a:ln>
                  <a:noFill/>
                </a:ln>
                <a:solidFill>
                  <a:prstClr val="white"/>
                </a:solidFill>
                <a:effectLst/>
                <a:uLnTx/>
                <a:uFillTx/>
                <a:latin typeface="Montserrat Light" panose="00000400000000000000" pitchFamily="2" charset="0"/>
                <a:ea typeface="+mn-ea"/>
                <a:cs typeface="Assistant" pitchFamily="2" charset="-79"/>
              </a:rPr>
              <a:t>rörelseförståelse</a:t>
            </a:r>
            <a:endPar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Mycket fokus på teknik/koordination</a:t>
            </a:r>
            <a:endPar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pic>
        <p:nvPicPr>
          <p:cNvPr id="5" name="Bildobjekt 4" descr="En bild som visar text, skärmbild, Teckensnitt, nummer&#10;&#10;Automatiskt genererad beskrivning">
            <a:extLst>
              <a:ext uri="{FF2B5EF4-FFF2-40B4-BE49-F238E27FC236}">
                <a16:creationId xmlns:a16="http://schemas.microsoft.com/office/drawing/2014/main" id="{BDF3D6BD-2D0E-A3CC-40AB-9F7663ADC839}"/>
              </a:ext>
            </a:extLst>
          </p:cNvPr>
          <p:cNvPicPr>
            <a:picLocks noChangeAspect="1"/>
          </p:cNvPicPr>
          <p:nvPr/>
        </p:nvPicPr>
        <p:blipFill>
          <a:blip r:embed="rId3"/>
          <a:srcRect b="76110"/>
          <a:stretch>
            <a:fillRect/>
          </a:stretch>
        </p:blipFill>
        <p:spPr>
          <a:xfrm>
            <a:off x="10650124" y="775145"/>
            <a:ext cx="12188419" cy="1104467"/>
          </a:xfrm>
          <a:prstGeom prst="rect">
            <a:avLst/>
          </a:prstGeom>
        </p:spPr>
      </p:pic>
      <p:sp>
        <p:nvSpPr>
          <p:cNvPr id="6" name="Rektangel: rundade hörn 5">
            <a:extLst>
              <a:ext uri="{FF2B5EF4-FFF2-40B4-BE49-F238E27FC236}">
                <a16:creationId xmlns:a16="http://schemas.microsoft.com/office/drawing/2014/main" id="{E00BF8CC-3D43-9008-14E1-DF1DCB88B35D}"/>
              </a:ext>
            </a:extLst>
          </p:cNvPr>
          <p:cNvSpPr/>
          <p:nvPr/>
        </p:nvSpPr>
        <p:spPr>
          <a:xfrm>
            <a:off x="9165022" y="2518362"/>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laget:</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rPr>
              <a:t>Fortsätta att träna lekfullt. Träna på spelet men lägg ingen större vikt på taktik. </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rPr>
              <a:t>Träna på att vara spelbar och ännu mer rörelse utan boll.</a:t>
            </a:r>
            <a:endParaRPr lang="sv-SE" sz="2000">
              <a:latin typeface="Montserrat Light" panose="00000400000000000000" pitchFamily="2" charset="0"/>
            </a:endParaRPr>
          </a:p>
        </p:txBody>
      </p:sp>
      <p:sp>
        <p:nvSpPr>
          <p:cNvPr id="7" name="Rektangel: rundade hörn 6">
            <a:extLst>
              <a:ext uri="{FF2B5EF4-FFF2-40B4-BE49-F238E27FC236}">
                <a16:creationId xmlns:a16="http://schemas.microsoft.com/office/drawing/2014/main" id="{E65E2832-0DBE-3324-E77F-C49E7416B056}"/>
              </a:ext>
            </a:extLst>
          </p:cNvPr>
          <p:cNvSpPr/>
          <p:nvPr/>
        </p:nvSpPr>
        <p:spPr>
          <a:xfrm>
            <a:off x="9165022" y="4846935"/>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a:latin typeface="Montserrat Light" panose="00000400000000000000" pitchFamily="2" charset="0"/>
            </a:endParaRPr>
          </a:p>
          <a:p>
            <a:pPr algn="ctr"/>
            <a:endParaRPr lang="sv-SE" sz="2800">
              <a:latin typeface="Montserrat Light" panose="00000400000000000000" pitchFamily="2" charset="0"/>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utespelare:</a:t>
            </a:r>
            <a:endPar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Prova på tekniska färdigheter, skott, passning etc.</a:t>
            </a:r>
            <a:br>
              <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br>
            <a:endPar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Assistant" pitchFamily="2" charset="-79"/>
              </a:rPr>
              <a:t>4- Spelbarhet</a:t>
            </a:r>
            <a:endParaRPr kumimoji="0" lang="sv-SE" sz="28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endParaRPr>
          </a:p>
          <a:p>
            <a:pPr algn="ctr">
              <a:spcAft>
                <a:spcPts val="200"/>
              </a:spcAft>
            </a:pPr>
            <a:br>
              <a:rPr lang="sv-SE" sz="2000">
                <a:latin typeface="Montserrat Light" panose="00000400000000000000" pitchFamily="2" charset="0"/>
              </a:rPr>
            </a:br>
            <a:endParaRPr lang="sv-SE" sz="2000">
              <a:latin typeface="Montserrat Light" panose="00000400000000000000" pitchFamily="2" charset="0"/>
            </a:endParaRPr>
          </a:p>
          <a:p>
            <a:pPr algn="ctr"/>
            <a:endParaRPr lang="sv-SE" sz="2000">
              <a:latin typeface="Montserrat Light" panose="00000400000000000000" pitchFamily="2" charset="0"/>
            </a:endParaRPr>
          </a:p>
        </p:txBody>
      </p:sp>
      <p:sp>
        <p:nvSpPr>
          <p:cNvPr id="8" name="Rektangel: rundade hörn 7">
            <a:extLst>
              <a:ext uri="{FF2B5EF4-FFF2-40B4-BE49-F238E27FC236}">
                <a16:creationId xmlns:a16="http://schemas.microsoft.com/office/drawing/2014/main" id="{E30EC513-0930-FCEF-F57D-483A553A9602}"/>
              </a:ext>
            </a:extLst>
          </p:cNvPr>
          <p:cNvSpPr/>
          <p:nvPr/>
        </p:nvSpPr>
        <p:spPr>
          <a:xfrm>
            <a:off x="9165022" y="7176066"/>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a:latin typeface="Montserrat Light" panose="00000400000000000000" pitchFamily="2" charset="0"/>
            </a:endParaRPr>
          </a:p>
          <a:p>
            <a:pPr algn="ctr"/>
            <a:endParaRPr lang="sv-SE" sz="2800">
              <a:latin typeface="Montserrat Light" panose="00000400000000000000" pitchFamily="2" charset="0"/>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målvakt: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Ingen fast målvakt, men de som är intresserade kan testa mer och mer.</a:t>
            </a:r>
            <a:b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br>
            <a:endPar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rPr>
              <a:t>6- Utkast</a:t>
            </a:r>
          </a:p>
          <a:p>
            <a:pPr marL="342900" indent="-342900" algn="ctr">
              <a:spcAft>
                <a:spcPts val="200"/>
              </a:spcAft>
              <a:buFont typeface="Arial" panose="020B0604020202020204" pitchFamily="34" charset="0"/>
              <a:buChar char="•"/>
            </a:pPr>
            <a:br>
              <a:rPr lang="sv-SE" sz="2000">
                <a:latin typeface="Montserrat Light" panose="00000400000000000000" pitchFamily="2" charset="0"/>
              </a:rPr>
            </a:br>
            <a:endParaRPr lang="sv-SE" sz="2000">
              <a:latin typeface="Montserrat Light" panose="00000400000000000000" pitchFamily="2" charset="0"/>
            </a:endParaRPr>
          </a:p>
          <a:p>
            <a:pPr algn="ctr"/>
            <a:endParaRPr lang="sv-SE" sz="2000">
              <a:latin typeface="Montserrat Light" panose="00000400000000000000" pitchFamily="2" charset="0"/>
            </a:endParaRPr>
          </a:p>
        </p:txBody>
      </p:sp>
      <p:sp>
        <p:nvSpPr>
          <p:cNvPr id="9" name="Rektangel: rundade hörn 8">
            <a:extLst>
              <a:ext uri="{FF2B5EF4-FFF2-40B4-BE49-F238E27FC236}">
                <a16:creationId xmlns:a16="http://schemas.microsoft.com/office/drawing/2014/main" id="{0E8EAF33-833A-7AD4-A103-107C6A9F95BB}"/>
              </a:ext>
            </a:extLst>
          </p:cNvPr>
          <p:cNvSpPr/>
          <p:nvPr/>
        </p:nvSpPr>
        <p:spPr>
          <a:xfrm>
            <a:off x="17365378" y="2536219"/>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b="1">
              <a:latin typeface="Montserrat Light" panose="00000400000000000000" pitchFamily="2" charset="0"/>
            </a:endParaRPr>
          </a:p>
          <a:p>
            <a:pPr algn="ctr"/>
            <a:endParaRPr lang="sv-SE" sz="2800" b="1">
              <a:latin typeface="Montserrat Light" panose="00000400000000000000" pitchFamily="2" charset="0"/>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laget: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B0C26"/>
                </a:solidFill>
                <a:effectLst/>
                <a:uLnTx/>
                <a:uFillTx/>
                <a:latin typeface="Montserrat Light" panose="00000400000000000000" pitchFamily="2" charset="0"/>
                <a:ea typeface="+mn-ea"/>
                <a:cs typeface="+mn-cs"/>
              </a:rPr>
              <a:t>Fortsätta att träna lekfullt. Träna på spelet men lägg ingen större vikt på taktik. </a:t>
            </a:r>
          </a:p>
          <a:p>
            <a:pPr marR="0" lvl="0" algn="ctr" defTabSz="1828686" rtl="0" eaLnBrk="1" fontAlgn="auto" latinLnBrk="0" hangingPunct="1">
              <a:lnSpc>
                <a:spcPct val="100000"/>
              </a:lnSpc>
              <a:spcBef>
                <a:spcPts val="0"/>
              </a:spcBef>
              <a:spcAft>
                <a:spcPts val="0"/>
              </a:spcAft>
              <a:buClrTx/>
              <a:buSzTx/>
              <a:tabLst/>
              <a:defRPr/>
            </a:pPr>
            <a:endParaRPr kumimoji="0" lang="sv-SE" sz="1100" b="1" i="0" u="none" strike="noStrike" kern="1200" cap="none" spc="0" normalizeH="0" baseline="0" noProof="0">
              <a:ln>
                <a:noFill/>
              </a:ln>
              <a:solidFill>
                <a:srgbClr val="0B0C26"/>
              </a:solidFill>
              <a:effectLst/>
              <a:uLnTx/>
              <a:uFillTx/>
              <a:latin typeface="Montserrat Light" panose="00000400000000000000" pitchFamily="2" charset="0"/>
              <a:ea typeface="+mn-ea"/>
              <a:cs typeface="+mn-cs"/>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rPr>
              <a:t>Träna på att vinna bollen, och börja träna på markeringsspel.</a:t>
            </a:r>
            <a:endParaRPr kumimoji="0" lang="sv-SE" sz="20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endParaRPr>
          </a:p>
          <a:p>
            <a:pPr marL="342900" indent="-342900" algn="ctr">
              <a:spcAft>
                <a:spcPts val="200"/>
              </a:spcAft>
              <a:buFont typeface="Arial" panose="020B0604020202020204" pitchFamily="34" charset="0"/>
              <a:buChar char="•"/>
            </a:pPr>
            <a:br>
              <a:rPr lang="sv-SE" sz="2000" b="1">
                <a:latin typeface="Montserrat Light" panose="00000400000000000000" pitchFamily="2" charset="0"/>
              </a:rPr>
            </a:br>
            <a:endParaRPr lang="sv-SE" sz="2000" b="1">
              <a:latin typeface="Montserrat Light" panose="00000400000000000000" pitchFamily="2" charset="0"/>
            </a:endParaRPr>
          </a:p>
          <a:p>
            <a:pPr algn="ctr"/>
            <a:endParaRPr lang="sv-SE" sz="2000" b="1">
              <a:latin typeface="Montserrat Light" panose="00000400000000000000" pitchFamily="2" charset="0"/>
            </a:endParaRPr>
          </a:p>
        </p:txBody>
      </p:sp>
      <p:sp>
        <p:nvSpPr>
          <p:cNvPr id="12" name="Rektangel: rundade hörn 11">
            <a:extLst>
              <a:ext uri="{FF2B5EF4-FFF2-40B4-BE49-F238E27FC236}">
                <a16:creationId xmlns:a16="http://schemas.microsoft.com/office/drawing/2014/main" id="{86C5F780-5B96-08EC-7ABC-102020E12258}"/>
              </a:ext>
            </a:extLst>
          </p:cNvPr>
          <p:cNvSpPr/>
          <p:nvPr/>
        </p:nvSpPr>
        <p:spPr>
          <a:xfrm>
            <a:off x="17365378" y="4848814"/>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utespelare:</a:t>
            </a:r>
            <a:endParaRPr kumimoji="0" lang="sv-SE" altLang="sv-SE" sz="20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Prova på tekniska färdigheter, bryta, hålla klubban etc.</a:t>
            </a:r>
            <a:br>
              <a:rPr kumimoji="0" lang="sv-SE" altLang="sv-SE" sz="20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br>
            <a:endParaRPr kumimoji="0" lang="sv-SE" altLang="sv-SE" sz="2000" b="0"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Assistant" pitchFamily="2" charset="-79"/>
              </a:rPr>
              <a:t>7- Vinna boll</a:t>
            </a:r>
            <a:endParaRPr lang="sv-SE" sz="2000" b="1">
              <a:latin typeface="Montserrat Light" panose="00000400000000000000" pitchFamily="2" charset="0"/>
            </a:endParaRPr>
          </a:p>
        </p:txBody>
      </p:sp>
      <p:sp>
        <p:nvSpPr>
          <p:cNvPr id="13" name="Rektangel: rundade hörn 12">
            <a:extLst>
              <a:ext uri="{FF2B5EF4-FFF2-40B4-BE49-F238E27FC236}">
                <a16:creationId xmlns:a16="http://schemas.microsoft.com/office/drawing/2014/main" id="{C6FF8066-93FD-2FD2-3CCB-71438783C860}"/>
              </a:ext>
            </a:extLst>
          </p:cNvPr>
          <p:cNvSpPr/>
          <p:nvPr/>
        </p:nvSpPr>
        <p:spPr>
          <a:xfrm>
            <a:off x="17365378" y="7176066"/>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målvakt: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chemeClr val="tx1"/>
                </a:solidFill>
                <a:effectLst/>
                <a:uLnTx/>
                <a:uFillTx/>
                <a:latin typeface="Montserrat Light" panose="00000400000000000000" pitchFamily="2" charset="0"/>
                <a:ea typeface="+mn-ea"/>
                <a:cs typeface="Assistant" pitchFamily="2" charset="-79"/>
              </a:rPr>
              <a:t>Ingen fast målvakt, men de som är intresserade kan testa mer och mer.</a:t>
            </a:r>
            <a:br>
              <a:rPr kumimoji="0" lang="sv-SE" sz="2000" b="1" i="0" u="none" strike="noStrike" kern="1200" cap="none" spc="0" normalizeH="0" baseline="0" noProof="0">
                <a:ln>
                  <a:noFill/>
                </a:ln>
                <a:solidFill>
                  <a:schemeClr val="tx1"/>
                </a:solidFill>
                <a:effectLst/>
                <a:uLnTx/>
                <a:uFillTx/>
                <a:latin typeface="Montserrat Light" panose="00000400000000000000" pitchFamily="2" charset="0"/>
                <a:ea typeface="+mn-ea"/>
                <a:cs typeface="Assistant" pitchFamily="2" charset="-79"/>
              </a:rPr>
            </a:br>
            <a:endParaRPr kumimoji="0" lang="sv-SE" sz="2000" b="1" i="0" u="none" strike="noStrike" kern="1200" cap="none" spc="0" normalizeH="0" baseline="0" noProof="0">
              <a:ln>
                <a:noFill/>
              </a:ln>
              <a:solidFill>
                <a:schemeClr val="tx1"/>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Assistant" pitchFamily="2" charset="-79"/>
              </a:rPr>
              <a:t>1- Bollhantering.</a:t>
            </a:r>
            <a:endPar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000">
              <a:latin typeface="Montserrat Light" panose="00000400000000000000" pitchFamily="2" charset="0"/>
            </a:endParaRPr>
          </a:p>
        </p:txBody>
      </p:sp>
    </p:spTree>
    <p:extLst>
      <p:ext uri="{BB962C8B-B14F-4D97-AF65-F5344CB8AC3E}">
        <p14:creationId xmlns:p14="http://schemas.microsoft.com/office/powerpoint/2010/main" val="330594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8CF8A-F337-EC16-F509-9224BAF94612}"/>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43108FD1-A3A1-A200-F6CF-CC9563EF61B9}"/>
              </a:ext>
            </a:extLst>
          </p:cNvPr>
          <p:cNvSpPr/>
          <p:nvPr/>
        </p:nvSpPr>
        <p:spPr>
          <a:xfrm>
            <a:off x="921855" y="1585186"/>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8500">
                <a:solidFill>
                  <a:srgbClr val="F5EF88"/>
                </a:solidFill>
                <a:latin typeface="Mongoose Regular"/>
              </a:rPr>
              <a:t>9-10</a:t>
            </a:r>
            <a:r>
              <a:rPr kumimoji="0" lang="sv-SE" sz="8500" b="0" i="0" u="none" strike="noStrike" kern="1200" cap="none" spc="0" normalizeH="0" baseline="0" noProof="0">
                <a:ln>
                  <a:noFill/>
                </a:ln>
                <a:solidFill>
                  <a:srgbClr val="F5EF88"/>
                </a:solidFill>
                <a:effectLst/>
                <a:uLnTx/>
                <a:uFillTx/>
                <a:latin typeface="Mongoose Regular"/>
                <a:ea typeface="+mn-ea"/>
                <a:cs typeface="+mn-cs"/>
              </a:rPr>
              <a:t> år - </a:t>
            </a:r>
            <a:r>
              <a:rPr lang="sv-SE" sz="8500">
                <a:solidFill>
                  <a:schemeClr val="bg1"/>
                </a:solidFill>
                <a:latin typeface="Mongoose Regular"/>
              </a:rPr>
              <a:t>Blå</a:t>
            </a:r>
            <a:r>
              <a:rPr kumimoji="0" lang="sv-SE" sz="8500" b="0" i="0" u="none" strike="noStrike" kern="1200" cap="none" spc="0" normalizeH="0" baseline="0" noProof="0">
                <a:ln>
                  <a:noFill/>
                </a:ln>
                <a:solidFill>
                  <a:schemeClr val="bg1"/>
                </a:solidFill>
                <a:effectLst/>
                <a:uLnTx/>
                <a:uFillTx/>
                <a:latin typeface="Mongoose Regular"/>
                <a:ea typeface="+mn-ea"/>
                <a:cs typeface="+mn-cs"/>
              </a:rPr>
              <a:t> nivå planering</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cxnSp>
        <p:nvCxnSpPr>
          <p:cNvPr id="17" name="Rak 16">
            <a:extLst>
              <a:ext uri="{FF2B5EF4-FFF2-40B4-BE49-F238E27FC236}">
                <a16:creationId xmlns:a16="http://schemas.microsoft.com/office/drawing/2014/main" id="{9722E9D4-D46E-390A-3E3E-BFADB8DFB082}"/>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DE76CD12-C037-F402-3C43-640DC4877C58}"/>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866DD5F5-8E62-B531-61AE-53CC17E367EB}"/>
              </a:ext>
            </a:extLst>
          </p:cNvPr>
          <p:cNvSpPr>
            <a:spLocks noGrp="1"/>
          </p:cNvSpPr>
          <p:nvPr>
            <p:ph type="sldNum" sz="quarter" idx="4294967295"/>
          </p:nvPr>
        </p:nvSpPr>
        <p:spPr>
          <a:xfrm>
            <a:off x="23007870" y="12353928"/>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14</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4" name="Rectangle 1">
            <a:extLst>
              <a:ext uri="{FF2B5EF4-FFF2-40B4-BE49-F238E27FC236}">
                <a16:creationId xmlns:a16="http://schemas.microsoft.com/office/drawing/2014/main" id="{D7AF5ACA-2876-7208-DE92-DB48F6055BAA}"/>
              </a:ext>
            </a:extLst>
          </p:cNvPr>
          <p:cNvSpPr>
            <a:spLocks noChangeArrowheads="1"/>
          </p:cNvSpPr>
          <p:nvPr/>
        </p:nvSpPr>
        <p:spPr bwMode="auto">
          <a:xfrm>
            <a:off x="1515375" y="4296481"/>
            <a:ext cx="21351662" cy="914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Fokus: </a:t>
            </a:r>
            <a:r>
              <a:rPr lang="sv-SE" altLang="sv-SE" sz="3200">
                <a:solidFill>
                  <a:schemeClr val="bg1"/>
                </a:solidFill>
                <a:latin typeface="Montserrat Light" panose="00000400000000000000" pitchFamily="2" charset="0"/>
                <a:cs typeface="Assistant" pitchFamily="2" charset="-79"/>
              </a:rPr>
              <a:t>Glädje och trygghet, med mycket fokus på koordination och teknik. Utvecklingsfokus.</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t>Antal träningar i veckan: </a:t>
            </a:r>
            <a:r>
              <a:rPr lang="sv-SE" altLang="sv-SE" sz="3200">
                <a:solidFill>
                  <a:schemeClr val="bg1"/>
                </a:solidFill>
                <a:latin typeface="Montserrat Light" panose="00000400000000000000" pitchFamily="2" charset="0"/>
                <a:cs typeface="Assistant" pitchFamily="2" charset="-79"/>
              </a:rPr>
              <a:t>Rekommenderat</a:t>
            </a:r>
            <a:r>
              <a:rPr kumimoji="0" lang="sv-SE" altLang="sv-SE" sz="3200" b="0" i="0" u="none" strike="noStrike" cap="none" normalizeH="0" baseline="0">
                <a:ln>
                  <a:noFill/>
                </a:ln>
                <a:solidFill>
                  <a:schemeClr val="bg1"/>
                </a:solidFill>
                <a:effectLst/>
                <a:latin typeface="Montserrat Light" panose="00000400000000000000" pitchFamily="2" charset="0"/>
                <a:cs typeface="Assistant" pitchFamily="2" charset="-79"/>
              </a:rPr>
              <a:t> max 2 träning i veckan. Oktober-mars.</a:t>
            </a:r>
            <a:b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br>
            <a:endPar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Träningens längd och innehåll: </a:t>
            </a:r>
            <a:r>
              <a:rPr lang="sv-SE" altLang="sv-SE" sz="3200">
                <a:solidFill>
                  <a:schemeClr val="bg1"/>
                </a:solidFill>
                <a:latin typeface="Montserrat Light" panose="00000400000000000000" pitchFamily="2" charset="0"/>
                <a:cs typeface="Assistant" pitchFamily="2" charset="-79"/>
              </a:rPr>
              <a:t>60 minuter. 20% lekinslag, 35% koordination/teknik, 30% småplanspel. 15% övrigt.</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t>Matcher: </a:t>
            </a:r>
            <a:r>
              <a:rPr kumimoji="0" lang="sv-SE" altLang="sv-SE" sz="3200" b="0" i="0" u="none" strike="noStrike" cap="none" normalizeH="0" baseline="0">
                <a:ln>
                  <a:noFill/>
                </a:ln>
                <a:solidFill>
                  <a:schemeClr val="bg1"/>
                </a:solidFill>
                <a:effectLst/>
                <a:latin typeface="Montserrat Light" panose="00000400000000000000" pitchFamily="2" charset="0"/>
                <a:cs typeface="Assistant" pitchFamily="2" charset="-79"/>
              </a:rPr>
              <a:t>4vs4 spel. Max 1 match i veckan alt 2-3 matcher vid sammandrag.</a:t>
            </a:r>
            <a:br>
              <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rPr>
            </a:br>
            <a:endParaRPr kumimoji="0" lang="sv-SE" altLang="sv-SE" sz="32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Tränarnas utbildning: </a:t>
            </a:r>
            <a:r>
              <a:rPr lang="sv-SE" altLang="sv-SE" sz="3200">
                <a:solidFill>
                  <a:schemeClr val="bg1"/>
                </a:solidFill>
                <a:latin typeface="Montserrat Light" panose="00000400000000000000" pitchFamily="2" charset="0"/>
                <a:cs typeface="Assistant" pitchFamily="2" charset="-79"/>
              </a:rPr>
              <a:t>Grundutbildning + Steg 1 blå.</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Nya spelare: </a:t>
            </a:r>
            <a:r>
              <a:rPr lang="sv-SE" altLang="sv-SE" sz="3200">
                <a:solidFill>
                  <a:schemeClr val="bg1"/>
                </a:solidFill>
                <a:latin typeface="Montserrat Light" panose="00000400000000000000" pitchFamily="2" charset="0"/>
                <a:cs typeface="Assistant" pitchFamily="2" charset="-79"/>
              </a:rPr>
              <a:t>Nya spelare är alltid välkomna. Alla får vara med. </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Antal spelare &amp; ledare: </a:t>
            </a:r>
            <a:r>
              <a:rPr lang="sv-SE" altLang="sv-SE" sz="3200">
                <a:solidFill>
                  <a:schemeClr val="bg1"/>
                </a:solidFill>
                <a:latin typeface="Montserrat Light" panose="00000400000000000000" pitchFamily="2" charset="0"/>
                <a:cs typeface="Assistant" pitchFamily="2" charset="-79"/>
              </a:rPr>
              <a:t>25-30 spelare, beror på yta och antal ledare. 1 ledare på 6 spelare är att rekommendera. </a:t>
            </a:r>
            <a:br>
              <a:rPr lang="sv-SE" altLang="sv-SE" sz="3200">
                <a:solidFill>
                  <a:srgbClr val="F5EF88"/>
                </a:solidFill>
                <a:latin typeface="Montserrat Light" panose="00000400000000000000" pitchFamily="2" charset="0"/>
                <a:cs typeface="Assistant" pitchFamily="2" charset="-79"/>
              </a:rPr>
            </a:br>
            <a:endParaRPr lang="sv-SE" altLang="sv-SE" sz="3200">
              <a:solidFill>
                <a:srgbClr val="F5EF88"/>
              </a:solidFill>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3200">
                <a:solidFill>
                  <a:srgbClr val="F5EF88"/>
                </a:solidFill>
                <a:latin typeface="Montserrat Light" panose="00000400000000000000" pitchFamily="2" charset="0"/>
                <a:cs typeface="Assistant" pitchFamily="2" charset="-79"/>
              </a:rPr>
              <a:t>Cuper: </a:t>
            </a:r>
            <a:r>
              <a:rPr lang="sv-SE" altLang="sv-SE" sz="3200">
                <a:solidFill>
                  <a:schemeClr val="bg1"/>
                </a:solidFill>
                <a:latin typeface="Montserrat Light" panose="00000400000000000000" pitchFamily="2" charset="0"/>
                <a:cs typeface="Assistant" pitchFamily="2" charset="-79"/>
              </a:rPr>
              <a:t>Cuper är inte att rekommendera på tidig blå nivå. Deltar laget ska alla vara med och spela.</a:t>
            </a:r>
            <a:endParaRPr kumimoji="0" lang="sv-SE" altLang="sv-SE" sz="3200" b="0" i="0" u="none" strike="noStrike" cap="none" normalizeH="0" baseline="0">
              <a:ln>
                <a:noFill/>
              </a:ln>
              <a:solidFill>
                <a:srgbClr val="F5EF88"/>
              </a:solidFill>
              <a:effectLst/>
              <a:latin typeface="Assistant" pitchFamily="2" charset="-79"/>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4400" b="0" i="0" u="none" strike="noStrike" cap="none" normalizeH="0" baseline="0">
              <a:ln>
                <a:noFill/>
              </a:ln>
              <a:solidFill>
                <a:srgbClr val="F5EF88"/>
              </a:solidFill>
              <a:effectLst/>
            </a:endParaRPr>
          </a:p>
        </p:txBody>
      </p:sp>
    </p:spTree>
    <p:extLst>
      <p:ext uri="{BB962C8B-B14F-4D97-AF65-F5344CB8AC3E}">
        <p14:creationId xmlns:p14="http://schemas.microsoft.com/office/powerpoint/2010/main" val="13174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EBB71-73A4-B135-D04E-4F40182469A0}"/>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95671B82-D8CD-EA13-AE88-4D9BEFB240CF}"/>
              </a:ext>
            </a:extLst>
          </p:cNvPr>
          <p:cNvSpPr>
            <a:spLocks noGrp="1"/>
          </p:cNvSpPr>
          <p:nvPr>
            <p:ph type="title" idx="4294967295"/>
          </p:nvPr>
        </p:nvSpPr>
        <p:spPr>
          <a:xfrm>
            <a:off x="1689650" y="4794250"/>
            <a:ext cx="21029613" cy="2649538"/>
          </a:xfrm>
        </p:spPr>
        <p:txBody>
          <a:bodyPr>
            <a:noAutofit/>
          </a:bodyPr>
          <a:lstStyle/>
          <a:p>
            <a:pPr algn="ctr"/>
            <a:r>
              <a:rPr lang="sv-SE" sz="10000">
                <a:solidFill>
                  <a:srgbClr val="F5EF88"/>
                </a:solidFill>
                <a:latin typeface="Mongoose Regular" panose="02000000000000000000" pitchFamily="2" charset="77"/>
              </a:rPr>
              <a:t>11-12 år</a:t>
            </a:r>
            <a:br>
              <a:rPr lang="sv-SE" sz="10000">
                <a:solidFill>
                  <a:srgbClr val="F5EF88"/>
                </a:solidFill>
                <a:latin typeface="Mongoose Regular" panose="02000000000000000000" pitchFamily="2" charset="77"/>
              </a:rPr>
            </a:br>
            <a:r>
              <a:rPr lang="sv-SE" sz="10000">
                <a:solidFill>
                  <a:schemeClr val="bg1"/>
                </a:solidFill>
                <a:latin typeface="Mongoose Regular" panose="02000000000000000000" pitchFamily="2" charset="77"/>
              </a:rPr>
              <a:t>SPEL, TRÄNING OCH PLANERING</a:t>
            </a:r>
          </a:p>
        </p:txBody>
      </p:sp>
    </p:spTree>
    <p:extLst>
      <p:ext uri="{BB962C8B-B14F-4D97-AF65-F5344CB8AC3E}">
        <p14:creationId xmlns:p14="http://schemas.microsoft.com/office/powerpoint/2010/main" val="204571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BC9AE-FB48-9046-9A43-50297906A768}"/>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A03FFF3F-DED7-D2D6-0202-4EEB6EF10793}"/>
              </a:ext>
            </a:extLst>
          </p:cNvPr>
          <p:cNvSpPr/>
          <p:nvPr/>
        </p:nvSpPr>
        <p:spPr>
          <a:xfrm>
            <a:off x="594922" y="1676400"/>
            <a:ext cx="3895472" cy="1609057"/>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Så spelar och tränar vi:</a:t>
            </a:r>
            <a:br>
              <a:rPr kumimoji="0" lang="sv-SE" sz="8500" b="0" i="0" u="none" strike="noStrike" kern="1200" cap="none" spc="0" normalizeH="0" baseline="0" noProof="0">
                <a:ln>
                  <a:noFill/>
                </a:ln>
                <a:solidFill>
                  <a:srgbClr val="F5EF88"/>
                </a:solidFill>
                <a:effectLst/>
                <a:uLnTx/>
                <a:uFillTx/>
                <a:latin typeface="Mongoose Regular"/>
                <a:ea typeface="+mn-ea"/>
                <a:cs typeface="+mn-cs"/>
              </a:rPr>
            </a:br>
            <a:r>
              <a:rPr kumimoji="0" lang="sv-SE" sz="8500" b="0" i="0" u="none" strike="noStrike" kern="1200" cap="none" spc="0" normalizeH="0" baseline="0" noProof="0">
                <a:ln>
                  <a:noFill/>
                </a:ln>
                <a:solidFill>
                  <a:srgbClr val="F5EF88"/>
                </a:solidFill>
                <a:effectLst/>
                <a:uLnTx/>
                <a:uFillTx/>
                <a:latin typeface="Mongoose Regular"/>
                <a:ea typeface="+mn-ea"/>
                <a:cs typeface="+mn-cs"/>
              </a:rPr>
              <a:t> </a:t>
            </a:r>
            <a:r>
              <a:rPr lang="sv-SE" sz="8500">
                <a:solidFill>
                  <a:prstClr val="white"/>
                </a:solidFill>
                <a:latin typeface="Mongoose Regular"/>
              </a:rPr>
              <a:t>11</a:t>
            </a:r>
            <a:r>
              <a:rPr kumimoji="0" lang="sv-SE" sz="8500" b="0" i="0" u="none" strike="noStrike" kern="1200" cap="none" spc="0" normalizeH="0" baseline="0" noProof="0">
                <a:ln>
                  <a:noFill/>
                </a:ln>
                <a:solidFill>
                  <a:prstClr val="white"/>
                </a:solidFill>
                <a:effectLst/>
                <a:uLnTx/>
                <a:uFillTx/>
                <a:latin typeface="Mongoose Regular"/>
                <a:ea typeface="+mn-ea"/>
                <a:cs typeface="+mn-cs"/>
              </a:rPr>
              <a:t>- 12 år</a:t>
            </a:r>
            <a:endParaRPr kumimoji="0" lang="sv-SE" sz="3200" b="1" i="0" u="none" strike="noStrike" kern="1200" cap="none" spc="0" normalizeH="0" baseline="0" noProof="0">
              <a:ln>
                <a:noFill/>
              </a:ln>
              <a:solidFill>
                <a:prstClr val="white"/>
              </a:solidFill>
              <a:effectLst/>
              <a:uLnTx/>
              <a:uFillTx/>
              <a:latin typeface="Montserrat SemiBold" pitchFamily="2" charset="77"/>
              <a:ea typeface="+mn-ea"/>
              <a:cs typeface="+mn-cs"/>
            </a:endParaRPr>
          </a:p>
        </p:txBody>
      </p:sp>
      <p:sp>
        <p:nvSpPr>
          <p:cNvPr id="10" name="textruta 9">
            <a:extLst>
              <a:ext uri="{FF2B5EF4-FFF2-40B4-BE49-F238E27FC236}">
                <a16:creationId xmlns:a16="http://schemas.microsoft.com/office/drawing/2014/main" id="{DB881B03-9405-7FE9-A314-D7F6324BAE09}"/>
              </a:ext>
            </a:extLst>
          </p:cNvPr>
          <p:cNvSpPr txBox="1"/>
          <p:nvPr/>
        </p:nvSpPr>
        <p:spPr>
          <a:xfrm>
            <a:off x="369476" y="5627284"/>
            <a:ext cx="5757299" cy="2062103"/>
          </a:xfrm>
          <a:prstGeom prst="rect">
            <a:avLst/>
          </a:prstGeom>
          <a:noFill/>
        </p:spPr>
        <p:txBody>
          <a:bodyPr wrap="square">
            <a:spAutoFit/>
          </a:bodyP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För att vi ska kunna spela som vi vill behöver vi fokusera på följande i träning:</a:t>
            </a:r>
            <a:endParaRPr kumimoji="0" 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sp>
        <p:nvSpPr>
          <p:cNvPr id="6152" name="Rektangel 6151">
            <a:extLst>
              <a:ext uri="{FF2B5EF4-FFF2-40B4-BE49-F238E27FC236}">
                <a16:creationId xmlns:a16="http://schemas.microsoft.com/office/drawing/2014/main" id="{C098486D-217E-8F30-ECDC-616408D87D05}"/>
              </a:ext>
            </a:extLst>
          </p:cNvPr>
          <p:cNvSpPr/>
          <p:nvPr/>
        </p:nvSpPr>
        <p:spPr>
          <a:xfrm>
            <a:off x="16366997" y="11377976"/>
            <a:ext cx="7030846" cy="1304735"/>
          </a:xfrm>
          <a:prstGeom prst="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Innebandypsykologi:</a:t>
            </a:r>
            <a:endPar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Skapa psykologisk trygghet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Positiv förstärkning i feedback</a:t>
            </a:r>
            <a:endPar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sp>
        <p:nvSpPr>
          <p:cNvPr id="6154" name="Rektangel 6153">
            <a:extLst>
              <a:ext uri="{FF2B5EF4-FFF2-40B4-BE49-F238E27FC236}">
                <a16:creationId xmlns:a16="http://schemas.microsoft.com/office/drawing/2014/main" id="{4ADC514C-2923-CDD4-E637-4394A9206C75}"/>
              </a:ext>
            </a:extLst>
          </p:cNvPr>
          <p:cNvSpPr/>
          <p:nvPr/>
        </p:nvSpPr>
        <p:spPr>
          <a:xfrm>
            <a:off x="8013091" y="11351117"/>
            <a:ext cx="7030846" cy="1304735"/>
          </a:xfrm>
          <a:prstGeom prst="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Innebandyfys:</a:t>
            </a:r>
            <a:endPar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Mycket fokus på teknik/koordination</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Individuellt utvecklingsfokus</a:t>
            </a:r>
            <a:endParaRPr kumimoji="0" lang="sv-SE" sz="24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endParaRPr>
          </a:p>
        </p:txBody>
      </p:sp>
      <p:pic>
        <p:nvPicPr>
          <p:cNvPr id="7" name="Bildobjekt 6" descr="En bild som visar text, skärmbild, Teckensnitt, nummer&#10;&#10;Automatiskt genererad beskrivning">
            <a:extLst>
              <a:ext uri="{FF2B5EF4-FFF2-40B4-BE49-F238E27FC236}">
                <a16:creationId xmlns:a16="http://schemas.microsoft.com/office/drawing/2014/main" id="{615BCD33-5171-0D0D-C48A-F7E1C38F3D08}"/>
              </a:ext>
            </a:extLst>
          </p:cNvPr>
          <p:cNvPicPr>
            <a:picLocks noChangeAspect="1"/>
          </p:cNvPicPr>
          <p:nvPr/>
        </p:nvPicPr>
        <p:blipFill>
          <a:blip r:embed="rId3"/>
          <a:srcRect b="76110"/>
          <a:stretch>
            <a:fillRect/>
          </a:stretch>
        </p:blipFill>
        <p:spPr>
          <a:xfrm>
            <a:off x="9424691" y="1712515"/>
            <a:ext cx="12714650" cy="1152152"/>
          </a:xfrm>
          <a:prstGeom prst="rect">
            <a:avLst/>
          </a:prstGeom>
        </p:spPr>
      </p:pic>
      <p:sp>
        <p:nvSpPr>
          <p:cNvPr id="6" name="Rektangel: rundade hörn 5">
            <a:extLst>
              <a:ext uri="{FF2B5EF4-FFF2-40B4-BE49-F238E27FC236}">
                <a16:creationId xmlns:a16="http://schemas.microsoft.com/office/drawing/2014/main" id="{4926E403-960E-FE7F-5E74-1ECFF5F0FD44}"/>
              </a:ext>
            </a:extLst>
          </p:cNvPr>
          <p:cNvSpPr/>
          <p:nvPr/>
        </p:nvSpPr>
        <p:spPr>
          <a:xfrm>
            <a:off x="8496064" y="3449427"/>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a:latin typeface="Montserrat Light" panose="00000400000000000000" pitchFamily="2" charset="0"/>
            </a:endParaRPr>
          </a:p>
          <a:p>
            <a:pPr algn="ctr"/>
            <a:endParaRPr lang="sv-SE" sz="2800">
              <a:latin typeface="Montserrat Light" panose="00000400000000000000" pitchFamily="2" charset="0"/>
            </a:endParaRPr>
          </a:p>
          <a:p>
            <a:pPr algn="ctr"/>
            <a:r>
              <a:rPr lang="sv-SE" sz="2800">
                <a:latin typeface="Montserrat Light" panose="00000400000000000000" pitchFamily="2" charset="0"/>
              </a:rPr>
              <a:t>Färdigheter för laget:</a:t>
            </a:r>
          </a:p>
          <a:p>
            <a:pPr marL="342900" indent="-342900" algn="ctr">
              <a:buFont typeface="Arial" panose="020B0604020202020204" pitchFamily="34" charset="0"/>
              <a:buChar char="•"/>
            </a:pPr>
            <a:r>
              <a:rPr lang="sv-SE" sz="2000">
                <a:latin typeface="Montserrat Light" panose="00000400000000000000" pitchFamily="2" charset="0"/>
              </a:rPr>
              <a:t>Fortsätta att träna lekfullt. Träna på spelet och börja träna lite på taktik. </a:t>
            </a:r>
          </a:p>
          <a:p>
            <a:pPr marL="342900" indent="-342900" algn="ctr">
              <a:buFont typeface="Arial" panose="020B0604020202020204" pitchFamily="34" charset="0"/>
              <a:buChar char="•"/>
            </a:pPr>
            <a:endParaRPr lang="sv-SE" sz="1200">
              <a:latin typeface="Montserrat Light" panose="00000400000000000000" pitchFamily="2" charset="0"/>
            </a:endParaRPr>
          </a:p>
          <a:p>
            <a:pPr marL="342900" indent="-342900" algn="ctr">
              <a:spcAft>
                <a:spcPts val="200"/>
              </a:spcAft>
              <a:buFont typeface="Arial" panose="020B0604020202020204" pitchFamily="34" charset="0"/>
              <a:buChar char="•"/>
            </a:pPr>
            <a:r>
              <a:rPr lang="sv-SE" sz="2000" b="1">
                <a:solidFill>
                  <a:srgbClr val="0070C0"/>
                </a:solidFill>
                <a:latin typeface="Montserrat Light" panose="00000400000000000000" pitchFamily="2" charset="0"/>
              </a:rPr>
              <a:t>Träna på att vara spelbar och ännu mer rörelse utan boll.</a:t>
            </a:r>
            <a:br>
              <a:rPr lang="sv-SE" sz="2000">
                <a:latin typeface="Montserrat Light" panose="00000400000000000000" pitchFamily="2" charset="0"/>
              </a:rPr>
            </a:br>
            <a:endParaRPr lang="sv-SE" sz="2000">
              <a:latin typeface="Montserrat Light" panose="00000400000000000000" pitchFamily="2" charset="0"/>
            </a:endParaRPr>
          </a:p>
          <a:p>
            <a:pPr algn="ctr"/>
            <a:endParaRPr lang="sv-SE" sz="2000">
              <a:latin typeface="Montserrat Light" panose="00000400000000000000" pitchFamily="2" charset="0"/>
            </a:endParaRPr>
          </a:p>
        </p:txBody>
      </p:sp>
      <p:sp>
        <p:nvSpPr>
          <p:cNvPr id="8" name="Rektangel: rundade hörn 7">
            <a:extLst>
              <a:ext uri="{FF2B5EF4-FFF2-40B4-BE49-F238E27FC236}">
                <a16:creationId xmlns:a16="http://schemas.microsoft.com/office/drawing/2014/main" id="{F3005DE6-23C5-E7A2-A1DA-CD8A8019162E}"/>
              </a:ext>
            </a:extLst>
          </p:cNvPr>
          <p:cNvSpPr/>
          <p:nvPr/>
        </p:nvSpPr>
        <p:spPr>
          <a:xfrm>
            <a:off x="8496064" y="5778000"/>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a:latin typeface="Montserrat Light" panose="00000400000000000000" pitchFamily="2" charset="0"/>
            </a:endParaRPr>
          </a:p>
          <a:p>
            <a:pPr algn="ctr"/>
            <a:endParaRPr lang="sv-SE" sz="2800">
              <a:latin typeface="Montserrat Light" panose="00000400000000000000" pitchFamily="2" charset="0"/>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utespelare:</a:t>
            </a:r>
            <a:endPar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Prova på tekniska färdigheter, skott, passning etc.</a:t>
            </a:r>
            <a:br>
              <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br>
            <a:endParaRPr kumimoji="0" lang="sv-SE" alt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Assistant" pitchFamily="2" charset="-79"/>
              </a:rPr>
              <a:t>4- Spelbarhet &amp;  3- Ta bollen framåt.</a:t>
            </a:r>
            <a:endParaRPr kumimoji="0" lang="sv-SE" sz="28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endParaRPr>
          </a:p>
          <a:p>
            <a:pPr algn="ctr">
              <a:spcAft>
                <a:spcPts val="200"/>
              </a:spcAft>
            </a:pPr>
            <a:br>
              <a:rPr lang="sv-SE" sz="2000">
                <a:latin typeface="Montserrat Light" panose="00000400000000000000" pitchFamily="2" charset="0"/>
              </a:rPr>
            </a:br>
            <a:endParaRPr lang="sv-SE" sz="2000">
              <a:latin typeface="Montserrat Light" panose="00000400000000000000" pitchFamily="2" charset="0"/>
            </a:endParaRPr>
          </a:p>
          <a:p>
            <a:pPr algn="ctr"/>
            <a:endParaRPr lang="sv-SE" sz="2000">
              <a:latin typeface="Montserrat Light" panose="00000400000000000000" pitchFamily="2" charset="0"/>
            </a:endParaRPr>
          </a:p>
        </p:txBody>
      </p:sp>
      <p:sp>
        <p:nvSpPr>
          <p:cNvPr id="9" name="Rektangel: rundade hörn 8">
            <a:extLst>
              <a:ext uri="{FF2B5EF4-FFF2-40B4-BE49-F238E27FC236}">
                <a16:creationId xmlns:a16="http://schemas.microsoft.com/office/drawing/2014/main" id="{4D4C54D0-29D6-75E7-9554-9B9D75F77B25}"/>
              </a:ext>
            </a:extLst>
          </p:cNvPr>
          <p:cNvSpPr/>
          <p:nvPr/>
        </p:nvSpPr>
        <p:spPr>
          <a:xfrm>
            <a:off x="8496064" y="8107131"/>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a:latin typeface="Montserrat Light" panose="00000400000000000000" pitchFamily="2" charset="0"/>
            </a:endParaRPr>
          </a:p>
          <a:p>
            <a:pPr algn="ctr"/>
            <a:endParaRPr lang="sv-SE" sz="2800">
              <a:latin typeface="Montserrat Light" panose="00000400000000000000" pitchFamily="2" charset="0"/>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Färdigheter för målvakt: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Ingen fast målvakt, men de som är intresserade kan testa mer och mer.</a:t>
            </a:r>
            <a:br>
              <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br>
            <a:endParaRPr kumimoji="0" lang="sv-SE" sz="20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rPr>
              <a:t>6- Utkast &amp; 3- Ta bollen framåt.</a:t>
            </a:r>
          </a:p>
          <a:p>
            <a:pPr marL="342900" indent="-342900" algn="ctr">
              <a:spcAft>
                <a:spcPts val="200"/>
              </a:spcAft>
              <a:buFont typeface="Arial" panose="020B0604020202020204" pitchFamily="34" charset="0"/>
              <a:buChar char="•"/>
            </a:pPr>
            <a:br>
              <a:rPr lang="sv-SE" sz="2000">
                <a:latin typeface="Montserrat Light" panose="00000400000000000000" pitchFamily="2" charset="0"/>
              </a:rPr>
            </a:br>
            <a:endParaRPr lang="sv-SE" sz="2000">
              <a:latin typeface="Montserrat Light" panose="00000400000000000000" pitchFamily="2" charset="0"/>
            </a:endParaRPr>
          </a:p>
          <a:p>
            <a:pPr algn="ctr"/>
            <a:endParaRPr lang="sv-SE" sz="2000">
              <a:latin typeface="Montserrat Light" panose="00000400000000000000" pitchFamily="2" charset="0"/>
            </a:endParaRPr>
          </a:p>
        </p:txBody>
      </p:sp>
      <p:sp>
        <p:nvSpPr>
          <p:cNvPr id="12" name="Rektangel: rundade hörn 11">
            <a:extLst>
              <a:ext uri="{FF2B5EF4-FFF2-40B4-BE49-F238E27FC236}">
                <a16:creationId xmlns:a16="http://schemas.microsoft.com/office/drawing/2014/main" id="{8B6753C3-E25E-CCFC-A016-9356B01F8FCA}"/>
              </a:ext>
            </a:extLst>
          </p:cNvPr>
          <p:cNvSpPr/>
          <p:nvPr/>
        </p:nvSpPr>
        <p:spPr>
          <a:xfrm>
            <a:off x="16696420" y="3467284"/>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b="1">
              <a:latin typeface="Montserrat Light" panose="00000400000000000000" pitchFamily="2" charset="0"/>
            </a:endParaRPr>
          </a:p>
          <a:p>
            <a:pPr algn="ctr"/>
            <a:endParaRPr lang="sv-SE" sz="2800" b="1">
              <a:latin typeface="Montserrat Light" panose="00000400000000000000" pitchFamily="2" charset="0"/>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1" i="0" u="none" strike="noStrike" kern="1200" cap="none" spc="0" normalizeH="0" baseline="0" noProof="0">
                <a:ln>
                  <a:noFill/>
                </a:ln>
                <a:solidFill>
                  <a:prstClr val="black"/>
                </a:solidFill>
                <a:effectLst/>
                <a:uLnTx/>
                <a:uFillTx/>
                <a:latin typeface="Montserrat Light" panose="00000400000000000000" pitchFamily="2" charset="0"/>
                <a:ea typeface="+mn-ea"/>
                <a:cs typeface="Assistant" pitchFamily="2" charset="-79"/>
              </a:rPr>
              <a:t>Färdigheter för laget: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Fortsätta att träna lekfullt. Träna på spelet och börja träna lite på taktik.</a:t>
            </a:r>
            <a:br>
              <a:rPr kumimoji="0" lang="sv-SE" sz="2000" b="1" i="0" u="none" strike="noStrike" kern="1200" cap="none" spc="0" normalizeH="0" baseline="0" noProof="0">
                <a:ln>
                  <a:noFill/>
                </a:ln>
                <a:solidFill>
                  <a:srgbClr val="0B0C26"/>
                </a:solidFill>
                <a:effectLst/>
                <a:uLnTx/>
                <a:uFillTx/>
                <a:latin typeface="Montserrat Light" panose="00000400000000000000" pitchFamily="2" charset="0"/>
                <a:ea typeface="+mn-ea"/>
                <a:cs typeface="+mn-cs"/>
              </a:rPr>
            </a:br>
            <a:endParaRPr kumimoji="0" lang="sv-SE" sz="2000" b="1" i="0" u="none" strike="noStrike" kern="1200" cap="none" spc="0" normalizeH="0" baseline="0" noProof="0">
              <a:ln>
                <a:noFill/>
              </a:ln>
              <a:solidFill>
                <a:srgbClr val="0B0C26"/>
              </a:solidFill>
              <a:effectLst/>
              <a:uLnTx/>
              <a:uFillTx/>
              <a:latin typeface="Montserrat Light" panose="00000400000000000000" pitchFamily="2" charset="0"/>
              <a:ea typeface="+mn-ea"/>
              <a:cs typeface="+mn-cs"/>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rPr>
              <a:t>Träna på att vinna bollen, och börja träna på markeringsspel.</a:t>
            </a:r>
            <a:endParaRPr kumimoji="0" lang="sv-SE" sz="2800" b="1" i="0" u="none" strike="noStrike" kern="1200" cap="none" spc="0" normalizeH="0" baseline="0" noProof="0">
              <a:ln>
                <a:noFill/>
              </a:ln>
              <a:solidFill>
                <a:srgbClr val="18153C"/>
              </a:solidFill>
              <a:effectLst/>
              <a:uLnTx/>
              <a:uFillTx/>
              <a:latin typeface="Montserrat Light" panose="00000400000000000000" pitchFamily="2" charset="0"/>
              <a:ea typeface="+mn-ea"/>
              <a:cs typeface="+mn-cs"/>
            </a:endParaRPr>
          </a:p>
          <a:p>
            <a:pPr marL="342900" indent="-342900" algn="ctr">
              <a:spcAft>
                <a:spcPts val="200"/>
              </a:spcAft>
              <a:buFont typeface="Arial" panose="020B0604020202020204" pitchFamily="34" charset="0"/>
              <a:buChar char="•"/>
            </a:pPr>
            <a:br>
              <a:rPr lang="sv-SE" sz="2000" b="1">
                <a:latin typeface="Montserrat Light" panose="00000400000000000000" pitchFamily="2" charset="0"/>
              </a:rPr>
            </a:br>
            <a:endParaRPr lang="sv-SE" sz="2000" b="1">
              <a:latin typeface="Montserrat Light" panose="00000400000000000000" pitchFamily="2" charset="0"/>
            </a:endParaRPr>
          </a:p>
          <a:p>
            <a:pPr algn="ctr"/>
            <a:endParaRPr lang="sv-SE" sz="2000" b="1">
              <a:latin typeface="Montserrat Light" panose="00000400000000000000" pitchFamily="2" charset="0"/>
            </a:endParaRPr>
          </a:p>
        </p:txBody>
      </p:sp>
      <p:sp>
        <p:nvSpPr>
          <p:cNvPr id="13" name="Rektangel: rundade hörn 12">
            <a:extLst>
              <a:ext uri="{FF2B5EF4-FFF2-40B4-BE49-F238E27FC236}">
                <a16:creationId xmlns:a16="http://schemas.microsoft.com/office/drawing/2014/main" id="{93EDB9E4-ED9D-3FE1-2F99-C2BE52AAA207}"/>
              </a:ext>
            </a:extLst>
          </p:cNvPr>
          <p:cNvSpPr/>
          <p:nvPr/>
        </p:nvSpPr>
        <p:spPr>
          <a:xfrm>
            <a:off x="16696420" y="5779879"/>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utespelare:</a:t>
            </a:r>
            <a:endParaRPr kumimoji="0" lang="sv-SE" altLang="sv-SE" sz="20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Prova på tekniska färdigheter, bryta, hålla klubban etc.</a:t>
            </a:r>
            <a:br>
              <a:rPr kumimoji="0" lang="sv-SE" altLang="sv-SE" sz="20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br>
            <a:endParaRPr kumimoji="0" lang="sv-SE" altLang="sv-SE" sz="20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Assistant" pitchFamily="2" charset="-79"/>
              </a:rPr>
              <a:t>7- Vinna boll.</a:t>
            </a: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000" b="1">
              <a:latin typeface="Montserrat Light" panose="00000400000000000000" pitchFamily="2" charset="0"/>
            </a:endParaRPr>
          </a:p>
        </p:txBody>
      </p:sp>
      <p:sp>
        <p:nvSpPr>
          <p:cNvPr id="15" name="Rektangel: rundade hörn 14">
            <a:extLst>
              <a:ext uri="{FF2B5EF4-FFF2-40B4-BE49-F238E27FC236}">
                <a16:creationId xmlns:a16="http://schemas.microsoft.com/office/drawing/2014/main" id="{33B8E25E-E3FE-2826-63A1-0124E633DF3B}"/>
              </a:ext>
            </a:extLst>
          </p:cNvPr>
          <p:cNvSpPr/>
          <p:nvPr/>
        </p:nvSpPr>
        <p:spPr>
          <a:xfrm>
            <a:off x="16696420" y="8107131"/>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1" i="0" u="none" strike="noStrike" kern="1200" cap="none" spc="0" normalizeH="0" baseline="0" noProof="0">
                <a:ln>
                  <a:noFill/>
                </a:ln>
                <a:solidFill>
                  <a:srgbClr val="18153C"/>
                </a:solidFill>
                <a:effectLst/>
                <a:uLnTx/>
                <a:uFillTx/>
                <a:latin typeface="Montserrat Light" panose="00000400000000000000" pitchFamily="2" charset="0"/>
                <a:ea typeface="+mn-ea"/>
                <a:cs typeface="Assistant" pitchFamily="2" charset="-79"/>
              </a:rPr>
              <a:t>Färdigheter för målvakt:</a:t>
            </a: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chemeClr val="tx1"/>
                </a:solidFill>
                <a:effectLst/>
                <a:uLnTx/>
                <a:uFillTx/>
                <a:latin typeface="Montserrat Light" panose="00000400000000000000" pitchFamily="2" charset="0"/>
                <a:ea typeface="+mn-ea"/>
                <a:cs typeface="Assistant" pitchFamily="2" charset="-79"/>
              </a:rPr>
              <a:t>Ingen fast målvakt, men de som är intresserade kan testa mer och mer.</a:t>
            </a:r>
            <a:br>
              <a:rPr kumimoji="0" lang="sv-SE" sz="2000" b="1" i="0" u="none" strike="noStrike" kern="1200" cap="none" spc="0" normalizeH="0" baseline="0" noProof="0">
                <a:ln>
                  <a:noFill/>
                </a:ln>
                <a:solidFill>
                  <a:schemeClr val="tx1"/>
                </a:solidFill>
                <a:effectLst/>
                <a:uLnTx/>
                <a:uFillTx/>
                <a:latin typeface="Montserrat Light" panose="00000400000000000000" pitchFamily="2" charset="0"/>
                <a:ea typeface="+mn-ea"/>
                <a:cs typeface="Assistant" pitchFamily="2" charset="-79"/>
              </a:rPr>
            </a:br>
            <a:endParaRPr kumimoji="0" lang="sv-SE" sz="2000" b="1" i="0" u="none" strike="noStrike" kern="1200" cap="none" spc="0" normalizeH="0" baseline="0" noProof="0">
              <a:ln>
                <a:noFill/>
              </a:ln>
              <a:solidFill>
                <a:schemeClr val="tx1"/>
              </a:solidFill>
              <a:effectLst/>
              <a:uLnTx/>
              <a:uFillTx/>
              <a:latin typeface="Montserrat Light" panose="00000400000000000000" pitchFamily="2" charset="0"/>
              <a:ea typeface="+mn-ea"/>
              <a:cs typeface="Assistant" pitchFamily="2" charset="-79"/>
            </a:endParaRPr>
          </a:p>
          <a:p>
            <a:pPr marL="457200" marR="0" lvl="0" indent="-4572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Assistant" pitchFamily="2" charset="-79"/>
              </a:rPr>
              <a:t>1- Bollhantering &amp; 5- Positionering.</a:t>
            </a:r>
            <a:endParaRPr kumimoji="0" lang="sv-SE" sz="2000" b="1" i="0" u="none" strike="noStrike" kern="1200" cap="none" spc="0" normalizeH="0" baseline="0" noProof="0">
              <a:ln>
                <a:noFill/>
              </a:ln>
              <a:solidFill>
                <a:srgbClr val="0070C0"/>
              </a:solidFill>
              <a:effectLst/>
              <a:uLnTx/>
              <a:uFillTx/>
              <a:latin typeface="Montserrat Light" panose="00000400000000000000" pitchFamily="2" charset="0"/>
              <a:ea typeface="+mn-ea"/>
              <a:cs typeface="+mn-cs"/>
            </a:endParaRPr>
          </a:p>
          <a:p>
            <a:pPr marL="342900" marR="0" lvl="0" indent="-342900" algn="ctr"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000">
              <a:latin typeface="Montserrat Light" panose="00000400000000000000" pitchFamily="2" charset="0"/>
            </a:endParaRPr>
          </a:p>
        </p:txBody>
      </p:sp>
    </p:spTree>
    <p:extLst>
      <p:ext uri="{BB962C8B-B14F-4D97-AF65-F5344CB8AC3E}">
        <p14:creationId xmlns:p14="http://schemas.microsoft.com/office/powerpoint/2010/main" val="32976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3680-9BC5-2CC1-7234-3042C1D8760F}"/>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7B62EE18-8B20-B5E2-EC78-4EE88C830264}"/>
              </a:ext>
            </a:extLst>
          </p:cNvPr>
          <p:cNvSpPr/>
          <p:nvPr/>
        </p:nvSpPr>
        <p:spPr>
          <a:xfrm>
            <a:off x="921855" y="1585186"/>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8500">
                <a:solidFill>
                  <a:srgbClr val="F5EF88"/>
                </a:solidFill>
                <a:latin typeface="Mongoose Regular"/>
              </a:rPr>
              <a:t>11</a:t>
            </a:r>
            <a:r>
              <a:rPr kumimoji="0" lang="sv-SE" sz="8500" b="0" i="0" u="none" strike="noStrike" kern="1200" cap="none" spc="0" normalizeH="0" baseline="0" noProof="0">
                <a:ln>
                  <a:noFill/>
                </a:ln>
                <a:solidFill>
                  <a:srgbClr val="F5EF88"/>
                </a:solidFill>
                <a:effectLst/>
                <a:uLnTx/>
                <a:uFillTx/>
                <a:latin typeface="Mongoose Regular"/>
                <a:ea typeface="+mn-ea"/>
                <a:cs typeface="+mn-cs"/>
              </a:rPr>
              <a:t>-12 år - </a:t>
            </a:r>
            <a:r>
              <a:rPr kumimoji="0" lang="sv-SE" sz="8500" b="0" i="0" u="none" strike="noStrike" kern="1200" cap="none" spc="0" normalizeH="0" baseline="0" noProof="0">
                <a:ln>
                  <a:noFill/>
                </a:ln>
                <a:solidFill>
                  <a:prstClr val="white"/>
                </a:solidFill>
                <a:effectLst/>
                <a:uLnTx/>
                <a:uFillTx/>
                <a:latin typeface="Mongoose Regular"/>
                <a:ea typeface="+mn-ea"/>
                <a:cs typeface="+mn-cs"/>
              </a:rPr>
              <a:t>Blå nivå planering</a:t>
            </a: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cxnSp>
        <p:nvCxnSpPr>
          <p:cNvPr id="17" name="Rak 16">
            <a:extLst>
              <a:ext uri="{FF2B5EF4-FFF2-40B4-BE49-F238E27FC236}">
                <a16:creationId xmlns:a16="http://schemas.microsoft.com/office/drawing/2014/main" id="{48C3DFA5-1416-4915-FF74-A243175FE1C2}"/>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41F84FD0-9C5E-CF51-6DE8-B1F1E88D4017}"/>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BCA75DE6-FD2C-9EA5-D1B2-7305B9F1BE63}"/>
              </a:ext>
            </a:extLst>
          </p:cNvPr>
          <p:cNvSpPr>
            <a:spLocks noGrp="1"/>
          </p:cNvSpPr>
          <p:nvPr>
            <p:ph type="sldNum" sz="quarter" idx="4294967295"/>
          </p:nvPr>
        </p:nvSpPr>
        <p:spPr>
          <a:xfrm>
            <a:off x="23007870" y="12353928"/>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17</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4" name="Rectangle 1">
            <a:extLst>
              <a:ext uri="{FF2B5EF4-FFF2-40B4-BE49-F238E27FC236}">
                <a16:creationId xmlns:a16="http://schemas.microsoft.com/office/drawing/2014/main" id="{566474A6-3DC9-CF78-182C-F1C44D43F8CF}"/>
              </a:ext>
            </a:extLst>
          </p:cNvPr>
          <p:cNvSpPr>
            <a:spLocks noChangeArrowheads="1"/>
          </p:cNvSpPr>
          <p:nvPr/>
        </p:nvSpPr>
        <p:spPr bwMode="auto">
          <a:xfrm>
            <a:off x="1515375" y="4361053"/>
            <a:ext cx="21351662" cy="846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Fokus: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Glädje och trygghet, med mycket fokus på koordination och teknik. Utvecklingsfokus.</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Antal träningar i veckan: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Rekommenderat max 2 träning i veckan. Oktober-mars.</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Träningens längd och innehåll: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60 minuter. 10% lekinslag, 40% koordination/teknik, </a:t>
            </a:r>
            <a:r>
              <a:rPr lang="sv-SE" altLang="sv-SE" sz="3200">
                <a:solidFill>
                  <a:prstClr val="white"/>
                </a:solidFill>
                <a:latin typeface="Montserrat Light" panose="00000400000000000000" pitchFamily="2" charset="0"/>
                <a:cs typeface="Assistant" pitchFamily="2" charset="-79"/>
              </a:rPr>
              <a:t>4</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0% småplanspel. 1</a:t>
            </a:r>
            <a:r>
              <a:rPr lang="sv-SE" altLang="sv-SE" sz="3200">
                <a:solidFill>
                  <a:prstClr val="white"/>
                </a:solidFill>
                <a:latin typeface="Montserrat Light" panose="00000400000000000000" pitchFamily="2" charset="0"/>
                <a:cs typeface="Assistant" pitchFamily="2" charset="-79"/>
              </a:rPr>
              <a:t>0</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 övrigt.</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Matcher: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4vs4 spel. Max 1 match i veckan.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Tränarnas utbildning: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Grundutbildning + Steg 1 blå.</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Nya spelare: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Nya spelare är alltid välkomna. Alla får vara med.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Antal spelare &amp; ledare: </a:t>
            </a:r>
            <a:r>
              <a:rPr kumimoji="0" lang="sv-SE" altLang="sv-SE" sz="3200" b="0" i="0" u="none" strike="noStrike" kern="1200" cap="none" spc="0" normalizeH="0" baseline="0" noProof="0">
                <a:ln>
                  <a:noFill/>
                </a:ln>
                <a:solidFill>
                  <a:prstClr val="white"/>
                </a:solidFill>
                <a:effectLst/>
                <a:uLnTx/>
                <a:uFillTx/>
                <a:latin typeface="Montserrat Light" panose="00000400000000000000" pitchFamily="2" charset="0"/>
                <a:ea typeface="+mn-ea"/>
                <a:cs typeface="Assistant" pitchFamily="2" charset="-79"/>
              </a:rPr>
              <a:t>25-30 spelare, beror på yta och antal ledare. 1 ledare på 6 spelare är att rekommendera. </a:t>
            </a:r>
            <a:b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br>
            <a:endPar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srgbClr val="F5EF88"/>
                </a:solidFill>
                <a:effectLst/>
                <a:uLnTx/>
                <a:uFillTx/>
                <a:latin typeface="Montserrat Light" panose="00000400000000000000" pitchFamily="2" charset="0"/>
                <a:ea typeface="+mn-ea"/>
                <a:cs typeface="Assistant" pitchFamily="2" charset="-79"/>
              </a:rPr>
              <a:t>Cuper: </a:t>
            </a:r>
            <a:r>
              <a:rPr lang="sv-SE" altLang="sv-SE" sz="3200">
                <a:solidFill>
                  <a:prstClr val="white"/>
                </a:solidFill>
                <a:latin typeface="Montserrat Light" panose="00000400000000000000" pitchFamily="2" charset="0"/>
                <a:cs typeface="Assistant" pitchFamily="2" charset="-79"/>
              </a:rPr>
              <a:t>Deltar laget ska alla kunna vara med, ingen selektion eller toppning får ske. </a:t>
            </a:r>
            <a:endParaRPr kumimoji="0" lang="sv-SE" altLang="sv-SE" sz="4400" b="0" i="0" u="none" strike="noStrike" kern="1200" cap="none" spc="0" normalizeH="0" baseline="0" noProof="0">
              <a:ln>
                <a:noFill/>
              </a:ln>
              <a:solidFill>
                <a:srgbClr val="F5EF8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642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0" y="4794250"/>
            <a:ext cx="21029613" cy="2649538"/>
          </a:xfrm>
        </p:spPr>
        <p:txBody>
          <a:bodyPr>
            <a:noAutofit/>
          </a:bodyPr>
          <a:lstStyle/>
          <a:p>
            <a:pPr algn="ctr"/>
            <a:r>
              <a:rPr lang="sv-SE" sz="10000">
                <a:solidFill>
                  <a:srgbClr val="F5EF88"/>
                </a:solidFill>
                <a:latin typeface="Mongoose Regular" panose="02000000000000000000" pitchFamily="2" charset="77"/>
              </a:rPr>
              <a:t>FOKUSOMRÅDEN</a:t>
            </a:r>
            <a:br>
              <a:rPr lang="sv-SE" sz="10000">
                <a:solidFill>
                  <a:srgbClr val="F5EF88"/>
                </a:solidFill>
                <a:latin typeface="Mongoose Regular" panose="02000000000000000000" pitchFamily="2" charset="77"/>
              </a:rPr>
            </a:br>
            <a:r>
              <a:rPr lang="sv-SE" sz="10000">
                <a:solidFill>
                  <a:srgbClr val="F5EF88"/>
                </a:solidFill>
                <a:latin typeface="Mongoose Regular" panose="02000000000000000000" pitchFamily="2" charset="77"/>
              </a:rPr>
              <a:t>FÄRDIGHETER, BETEENDEN OCH SPELFÖRSTÅELSE</a:t>
            </a:r>
            <a:br>
              <a:rPr lang="sv-SE" sz="10000">
                <a:solidFill>
                  <a:srgbClr val="F5EF88"/>
                </a:solidFill>
                <a:latin typeface="Mongoose Regular" panose="02000000000000000000" pitchFamily="2" charset="77"/>
              </a:rPr>
            </a:br>
            <a:r>
              <a:rPr lang="sv-SE" sz="10000">
                <a:solidFill>
                  <a:schemeClr val="bg1"/>
                </a:solidFill>
                <a:latin typeface="Mongoose Regular" panose="02000000000000000000" pitchFamily="2" charset="77"/>
              </a:rPr>
              <a:t>Blå nivå</a:t>
            </a:r>
          </a:p>
        </p:txBody>
      </p:sp>
    </p:spTree>
    <p:extLst>
      <p:ext uri="{BB962C8B-B14F-4D97-AF65-F5344CB8AC3E}">
        <p14:creationId xmlns:p14="http://schemas.microsoft.com/office/powerpoint/2010/main" val="66101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C5556-1E03-98EA-EA35-8D662821B1E2}"/>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A7ACF3BA-D347-2297-12C4-BF261BD382AA}"/>
              </a:ext>
            </a:extLst>
          </p:cNvPr>
          <p:cNvSpPr>
            <a:spLocks noGrp="1"/>
          </p:cNvSpPr>
          <p:nvPr>
            <p:ph type="title" idx="4294967295"/>
          </p:nvPr>
        </p:nvSpPr>
        <p:spPr>
          <a:xfrm>
            <a:off x="1676399" y="1746250"/>
            <a:ext cx="21029613" cy="2649538"/>
          </a:xfrm>
        </p:spPr>
        <p:txBody>
          <a:bodyPr>
            <a:normAutofit/>
          </a:bodyPr>
          <a:lstStyle/>
          <a:p>
            <a:pPr algn="ctr"/>
            <a:r>
              <a:rPr lang="sv-SE" sz="11100">
                <a:solidFill>
                  <a:srgbClr val="F5EF88"/>
                </a:solidFill>
                <a:latin typeface="Mongoose Regular"/>
              </a:rPr>
              <a:t>BEGREPPSDEFENITION</a:t>
            </a:r>
            <a:endParaRPr lang="sv-SE" sz="15950">
              <a:solidFill>
                <a:schemeClr val="bg1"/>
              </a:solidFill>
              <a:latin typeface="Mongoose Regular"/>
            </a:endParaRPr>
          </a:p>
        </p:txBody>
      </p:sp>
      <p:pic>
        <p:nvPicPr>
          <p:cNvPr id="2" name="Bildobjekt 32" descr="Bildobjekt 32">
            <a:extLst>
              <a:ext uri="{FF2B5EF4-FFF2-40B4-BE49-F238E27FC236}">
                <a16:creationId xmlns:a16="http://schemas.microsoft.com/office/drawing/2014/main" id="{3235D0BB-C9DF-20D0-8289-795EBF6F9054}"/>
              </a:ext>
            </a:extLst>
          </p:cNvPr>
          <p:cNvPicPr>
            <a:picLocks noChangeAspect="1"/>
          </p:cNvPicPr>
          <p:nvPr/>
        </p:nvPicPr>
        <p:blipFill>
          <a:blip r:embed="rId3"/>
          <a:stretch>
            <a:fillRect/>
          </a:stretch>
        </p:blipFill>
        <p:spPr>
          <a:xfrm>
            <a:off x="313635" y="6560106"/>
            <a:ext cx="5409645" cy="5409644"/>
          </a:xfrm>
          <a:prstGeom prst="rect">
            <a:avLst/>
          </a:prstGeom>
          <a:ln w="12700">
            <a:miter lim="400000"/>
          </a:ln>
        </p:spPr>
      </p:pic>
      <p:pic>
        <p:nvPicPr>
          <p:cNvPr id="3" name="Bildobjekt 32" descr="Bildobjekt 32">
            <a:extLst>
              <a:ext uri="{FF2B5EF4-FFF2-40B4-BE49-F238E27FC236}">
                <a16:creationId xmlns:a16="http://schemas.microsoft.com/office/drawing/2014/main" id="{59D0EB60-0624-1251-8E96-AD2B8CA1E5EC}"/>
              </a:ext>
            </a:extLst>
          </p:cNvPr>
          <p:cNvPicPr>
            <a:picLocks noChangeAspect="1"/>
          </p:cNvPicPr>
          <p:nvPr/>
        </p:nvPicPr>
        <p:blipFill>
          <a:blip r:embed="rId3"/>
          <a:stretch>
            <a:fillRect/>
          </a:stretch>
        </p:blipFill>
        <p:spPr>
          <a:xfrm>
            <a:off x="12407990" y="6317009"/>
            <a:ext cx="5409645" cy="5409644"/>
          </a:xfrm>
          <a:prstGeom prst="rect">
            <a:avLst/>
          </a:prstGeom>
          <a:ln w="12700">
            <a:miter lim="400000"/>
          </a:ln>
        </p:spPr>
      </p:pic>
      <p:sp>
        <p:nvSpPr>
          <p:cNvPr id="5" name="textruta 4">
            <a:extLst>
              <a:ext uri="{FF2B5EF4-FFF2-40B4-BE49-F238E27FC236}">
                <a16:creationId xmlns:a16="http://schemas.microsoft.com/office/drawing/2014/main" id="{6BFCA35C-FC97-80EE-325B-55C783C929E0}"/>
              </a:ext>
            </a:extLst>
          </p:cNvPr>
          <p:cNvSpPr txBox="1"/>
          <p:nvPr/>
        </p:nvSpPr>
        <p:spPr>
          <a:xfrm>
            <a:off x="920727" y="8477022"/>
            <a:ext cx="4195459" cy="1200329"/>
          </a:xfrm>
          <a:prstGeom prst="rect">
            <a:avLst/>
          </a:prstGeom>
          <a:noFill/>
        </p:spPr>
        <p:txBody>
          <a:bodyPr wrap="square">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sz="3600">
                <a:solidFill>
                  <a:srgbClr val="F5EF88"/>
                </a:solidFill>
                <a:latin typeface="Montserrat SemiBold" panose="00000700000000000000" pitchFamily="2" charset="0"/>
              </a:rPr>
              <a:t>BETEENDEN</a:t>
            </a:r>
          </a:p>
          <a:p>
            <a:pPr marL="0" marR="0" indent="0" algn="ctr" defTabSz="457200" rtl="0" fontAlgn="auto" latinLnBrk="0" hangingPunct="0">
              <a:lnSpc>
                <a:spcPct val="100000"/>
              </a:lnSpc>
              <a:spcBef>
                <a:spcPts val="0"/>
              </a:spcBef>
              <a:spcAft>
                <a:spcPts val="0"/>
              </a:spcAft>
              <a:buClrTx/>
              <a:buSzTx/>
              <a:buFontTx/>
              <a:buNone/>
              <a:tabLst/>
            </a:pPr>
            <a:r>
              <a:rPr kumimoji="0" lang="sv-SE" sz="3600" b="0" i="1" u="none" strike="noStrike" cap="none" spc="0" normalizeH="0" baseline="0">
                <a:ln>
                  <a:noFill/>
                </a:ln>
                <a:solidFill>
                  <a:srgbClr val="FFFFFF"/>
                </a:solidFill>
                <a:effectLst/>
                <a:uFillTx/>
                <a:latin typeface="Montserrat Light" panose="00000400000000000000" pitchFamily="2" charset="0"/>
                <a:sym typeface="Calibri"/>
              </a:rPr>
              <a:t>Hur</a:t>
            </a:r>
            <a:r>
              <a:rPr kumimoji="0" lang="sv-SE" sz="3600" b="0" i="0" u="none" strike="noStrike" cap="none" spc="0" normalizeH="0" baseline="0">
                <a:ln>
                  <a:noFill/>
                </a:ln>
                <a:solidFill>
                  <a:srgbClr val="FFFFFF"/>
                </a:solidFill>
                <a:effectLst/>
                <a:uFillTx/>
                <a:latin typeface="Montserrat Light" panose="00000400000000000000" pitchFamily="2" charset="0"/>
                <a:sym typeface="Calibri"/>
              </a:rPr>
              <a:t> vi agerar </a:t>
            </a:r>
          </a:p>
        </p:txBody>
      </p:sp>
      <p:sp>
        <p:nvSpPr>
          <p:cNvPr id="6" name="textruta 5">
            <a:extLst>
              <a:ext uri="{FF2B5EF4-FFF2-40B4-BE49-F238E27FC236}">
                <a16:creationId xmlns:a16="http://schemas.microsoft.com/office/drawing/2014/main" id="{5ABB69FF-1B7B-EAF7-EC10-7CADCD3A9752}"/>
              </a:ext>
            </a:extLst>
          </p:cNvPr>
          <p:cNvSpPr txBox="1"/>
          <p:nvPr/>
        </p:nvSpPr>
        <p:spPr>
          <a:xfrm>
            <a:off x="12931061" y="8110767"/>
            <a:ext cx="4363502"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a:solidFill>
                  <a:srgbClr val="F5EF88"/>
                </a:solidFill>
                <a:latin typeface="Montserrat SemiBold" panose="00000700000000000000" pitchFamily="2" charset="0"/>
              </a:rPr>
              <a:t>FÄRDIGHETER</a:t>
            </a:r>
          </a:p>
          <a:p>
            <a:pPr marL="0" marR="0" indent="0" algn="ctr" defTabSz="457200" rtl="0" fontAlgn="auto" latinLnBrk="0" hangingPunct="0">
              <a:lnSpc>
                <a:spcPct val="100000"/>
              </a:lnSpc>
              <a:spcBef>
                <a:spcPts val="0"/>
              </a:spcBef>
              <a:spcAft>
                <a:spcPts val="0"/>
              </a:spcAft>
              <a:buClrTx/>
              <a:buSzTx/>
              <a:buFontTx/>
              <a:buNone/>
              <a:tabLst/>
            </a:pPr>
            <a:r>
              <a:rPr kumimoji="0" lang="sv-SE" b="0" i="1" u="none" strike="noStrike" cap="none" spc="0" normalizeH="0" baseline="0">
                <a:ln>
                  <a:noFill/>
                </a:ln>
                <a:solidFill>
                  <a:srgbClr val="FFFFFF"/>
                </a:solidFill>
                <a:effectLst/>
                <a:uFillTx/>
                <a:latin typeface="Montserrat Light" panose="00000400000000000000" pitchFamily="2" charset="0"/>
                <a:sym typeface="Calibri"/>
              </a:rPr>
              <a:t>Förmågan</a:t>
            </a:r>
            <a:r>
              <a:rPr kumimoji="0" lang="sv-SE" b="0" i="0" u="none" strike="noStrike" cap="none" spc="0" normalizeH="0" baseline="0">
                <a:ln>
                  <a:noFill/>
                </a:ln>
                <a:solidFill>
                  <a:srgbClr val="FFFFFF"/>
                </a:solidFill>
                <a:effectLst/>
                <a:uFillTx/>
                <a:latin typeface="Montserrat Light" panose="00000400000000000000" pitchFamily="2" charset="0"/>
                <a:sym typeface="Calibri"/>
              </a:rPr>
              <a:t> att kunna </a:t>
            </a:r>
            <a:r>
              <a:rPr lang="sv-SE">
                <a:solidFill>
                  <a:srgbClr val="FFFFFF"/>
                </a:solidFill>
                <a:latin typeface="Montserrat Light" panose="00000400000000000000" pitchFamily="2" charset="0"/>
                <a:sym typeface="Calibri"/>
              </a:rPr>
              <a:t>utföra beteendena</a:t>
            </a:r>
            <a:endParaRPr kumimoji="0" lang="sv-SE" b="0" i="0" u="none" strike="noStrike" cap="none" spc="0" normalizeH="0" baseline="0">
              <a:ln>
                <a:noFill/>
              </a:ln>
              <a:solidFill>
                <a:srgbClr val="FFFFFF"/>
              </a:solidFill>
              <a:effectLst/>
              <a:uFillTx/>
              <a:latin typeface="Montserrat Light" panose="00000400000000000000" pitchFamily="2" charset="0"/>
              <a:sym typeface="Calibri"/>
            </a:endParaRPr>
          </a:p>
        </p:txBody>
      </p:sp>
      <p:pic>
        <p:nvPicPr>
          <p:cNvPr id="7" name="Bildobjekt 32" descr="Bildobjekt 32">
            <a:extLst>
              <a:ext uri="{FF2B5EF4-FFF2-40B4-BE49-F238E27FC236}">
                <a16:creationId xmlns:a16="http://schemas.microsoft.com/office/drawing/2014/main" id="{2D23AAAF-DD68-9AF3-1DE9-9B1767F1FB1D}"/>
              </a:ext>
            </a:extLst>
          </p:cNvPr>
          <p:cNvPicPr>
            <a:picLocks noChangeAspect="1"/>
          </p:cNvPicPr>
          <p:nvPr/>
        </p:nvPicPr>
        <p:blipFill>
          <a:blip r:embed="rId3"/>
          <a:stretch>
            <a:fillRect/>
          </a:stretch>
        </p:blipFill>
        <p:spPr>
          <a:xfrm>
            <a:off x="18569916" y="6372364"/>
            <a:ext cx="5409645" cy="5409644"/>
          </a:xfrm>
          <a:prstGeom prst="rect">
            <a:avLst/>
          </a:prstGeom>
          <a:ln w="12700">
            <a:miter lim="400000"/>
          </a:ln>
        </p:spPr>
      </p:pic>
      <p:sp>
        <p:nvSpPr>
          <p:cNvPr id="8" name="textruta 7">
            <a:extLst>
              <a:ext uri="{FF2B5EF4-FFF2-40B4-BE49-F238E27FC236}">
                <a16:creationId xmlns:a16="http://schemas.microsoft.com/office/drawing/2014/main" id="{9B5224E5-CA68-2AC1-34EF-5C50731B54AF}"/>
              </a:ext>
            </a:extLst>
          </p:cNvPr>
          <p:cNvSpPr txBox="1"/>
          <p:nvPr/>
        </p:nvSpPr>
        <p:spPr>
          <a:xfrm>
            <a:off x="19021902" y="8110767"/>
            <a:ext cx="4505672"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a:solidFill>
                  <a:srgbClr val="F5EF88"/>
                </a:solidFill>
                <a:latin typeface="Montserrat SemiBold" panose="00000700000000000000" pitchFamily="2" charset="0"/>
              </a:rPr>
              <a:t>SPELFÖRSTÅELSE</a:t>
            </a:r>
          </a:p>
          <a:p>
            <a:pPr algn="ctr" defTabSz="457200" hangingPunct="0"/>
            <a:r>
              <a:rPr lang="sv-SE">
                <a:solidFill>
                  <a:schemeClr val="bg1"/>
                </a:solidFill>
                <a:latin typeface="Montserrat Light" panose="00000400000000000000" pitchFamily="2" charset="0"/>
              </a:rPr>
              <a:t>Förmågan att uppfatta, tolka och agera</a:t>
            </a:r>
            <a:endParaRPr kumimoji="0" lang="sv-SE" i="0" u="none" strike="noStrike" cap="none" spc="0" normalizeH="0" baseline="0">
              <a:ln>
                <a:noFill/>
              </a:ln>
              <a:solidFill>
                <a:schemeClr val="bg1"/>
              </a:solidFill>
              <a:effectLst/>
              <a:uFillTx/>
              <a:latin typeface="Montserrat Light" panose="00000400000000000000" pitchFamily="2" charset="0"/>
              <a:sym typeface="Calibri"/>
            </a:endParaRPr>
          </a:p>
        </p:txBody>
      </p:sp>
      <p:pic>
        <p:nvPicPr>
          <p:cNvPr id="4" name="Bildobjekt 32" descr="Bildobjekt 32">
            <a:extLst>
              <a:ext uri="{FF2B5EF4-FFF2-40B4-BE49-F238E27FC236}">
                <a16:creationId xmlns:a16="http://schemas.microsoft.com/office/drawing/2014/main" id="{A6EC332D-FE47-67E3-7BDF-E8EB1B1FB510}"/>
              </a:ext>
            </a:extLst>
          </p:cNvPr>
          <p:cNvPicPr>
            <a:picLocks noChangeAspect="1"/>
          </p:cNvPicPr>
          <p:nvPr/>
        </p:nvPicPr>
        <p:blipFill>
          <a:blip r:embed="rId3"/>
          <a:stretch>
            <a:fillRect/>
          </a:stretch>
        </p:blipFill>
        <p:spPr>
          <a:xfrm>
            <a:off x="6397709" y="6500445"/>
            <a:ext cx="5409645" cy="5409644"/>
          </a:xfrm>
          <a:prstGeom prst="rect">
            <a:avLst/>
          </a:prstGeom>
          <a:ln w="12700">
            <a:miter lim="400000"/>
          </a:ln>
        </p:spPr>
      </p:pic>
      <p:sp>
        <p:nvSpPr>
          <p:cNvPr id="10" name="textruta 9">
            <a:extLst>
              <a:ext uri="{FF2B5EF4-FFF2-40B4-BE49-F238E27FC236}">
                <a16:creationId xmlns:a16="http://schemas.microsoft.com/office/drawing/2014/main" id="{D022F3EA-8F89-0001-618A-B62DC89D4517}"/>
              </a:ext>
            </a:extLst>
          </p:cNvPr>
          <p:cNvSpPr txBox="1"/>
          <p:nvPr/>
        </p:nvSpPr>
        <p:spPr>
          <a:xfrm>
            <a:off x="7004801" y="8356140"/>
            <a:ext cx="4195459" cy="2308324"/>
          </a:xfrm>
          <a:prstGeom prst="rect">
            <a:avLst/>
          </a:prstGeom>
          <a:noFill/>
        </p:spPr>
        <p:txBody>
          <a:bodyPr wrap="square">
            <a:spAutoFit/>
          </a:bodyPr>
          <a:lstStyle/>
          <a:p>
            <a:pPr marL="0" marR="0" indent="0" algn="ctr" defTabSz="457200" rtl="0" fontAlgn="auto" latinLnBrk="0" hangingPunct="0">
              <a:lnSpc>
                <a:spcPct val="100000"/>
              </a:lnSpc>
              <a:spcBef>
                <a:spcPts val="0"/>
              </a:spcBef>
              <a:spcAft>
                <a:spcPts val="0"/>
              </a:spcAft>
              <a:buClrTx/>
              <a:buSzTx/>
              <a:buFontTx/>
              <a:buNone/>
              <a:tabLst/>
            </a:pPr>
            <a:r>
              <a:rPr lang="sv-SE">
                <a:solidFill>
                  <a:srgbClr val="F5EF88"/>
                </a:solidFill>
                <a:latin typeface="Montserrat SemiBold" panose="00000700000000000000" pitchFamily="2" charset="0"/>
              </a:rPr>
              <a:t>PRINCIPER</a:t>
            </a:r>
            <a:endParaRPr lang="sv-SE" sz="3600">
              <a:solidFill>
                <a:srgbClr val="F5EF88"/>
              </a:solidFill>
              <a:latin typeface="Montserrat SemiBold" panose="00000700000000000000" pitchFamily="2" charset="0"/>
            </a:endParaRPr>
          </a:p>
          <a:p>
            <a:pPr marL="0" marR="0" indent="0" algn="ctr" defTabSz="457200" rtl="0" fontAlgn="auto" latinLnBrk="0" hangingPunct="0">
              <a:lnSpc>
                <a:spcPct val="100000"/>
              </a:lnSpc>
              <a:spcBef>
                <a:spcPts val="0"/>
              </a:spcBef>
              <a:spcAft>
                <a:spcPts val="0"/>
              </a:spcAft>
              <a:buClrTx/>
              <a:buSzTx/>
              <a:buFontTx/>
              <a:buNone/>
              <a:tabLst/>
            </a:pPr>
            <a:r>
              <a:rPr kumimoji="0" lang="sv-SE" sz="3600" b="0" i="1" u="none" strike="noStrike" cap="none" spc="0" normalizeH="0" baseline="0">
                <a:ln>
                  <a:noFill/>
                </a:ln>
                <a:solidFill>
                  <a:srgbClr val="FFFFFF"/>
                </a:solidFill>
                <a:effectLst/>
                <a:uFillTx/>
                <a:latin typeface="Montserrat Light" panose="00000400000000000000" pitchFamily="2" charset="0"/>
                <a:sym typeface="Calibri"/>
              </a:rPr>
              <a:t>Vad </a:t>
            </a:r>
            <a:r>
              <a:rPr lang="sv-SE">
                <a:solidFill>
                  <a:srgbClr val="FFFFFF"/>
                </a:solidFill>
                <a:latin typeface="Montserrat Light" panose="00000400000000000000" pitchFamily="2" charset="0"/>
                <a:sym typeface="Calibri"/>
              </a:rPr>
              <a:t>laget</a:t>
            </a:r>
            <a:r>
              <a:rPr kumimoji="0" lang="sv-SE" sz="3600" b="0" u="none" strike="noStrike" cap="none" spc="0" normalizeH="0" baseline="0">
                <a:ln>
                  <a:noFill/>
                </a:ln>
                <a:solidFill>
                  <a:srgbClr val="FFFFFF"/>
                </a:solidFill>
                <a:effectLst/>
                <a:uFillTx/>
                <a:latin typeface="Montserrat Light" panose="00000400000000000000" pitchFamily="2" charset="0"/>
                <a:sym typeface="Calibri"/>
              </a:rPr>
              <a:t> strävar efter i olika situationer </a:t>
            </a:r>
          </a:p>
        </p:txBody>
      </p:sp>
    </p:spTree>
    <p:extLst>
      <p:ext uri="{BB962C8B-B14F-4D97-AF65-F5344CB8AC3E}">
        <p14:creationId xmlns:p14="http://schemas.microsoft.com/office/powerpoint/2010/main" val="151040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01ECFFB-24F7-851C-0E61-AD1E685A1743}"/>
              </a:ext>
            </a:extLst>
          </p:cNvPr>
          <p:cNvSpPr>
            <a:spLocks noGrp="1"/>
          </p:cNvSpPr>
          <p:nvPr>
            <p:ph type="ctrTitle"/>
          </p:nvPr>
        </p:nvSpPr>
        <p:spPr>
          <a:xfrm>
            <a:off x="-5780" y="2101115"/>
            <a:ext cx="24382384" cy="1332591"/>
          </a:xfrm>
        </p:spPr>
        <p:txBody>
          <a:bodyPr>
            <a:normAutofit/>
          </a:bodyPr>
          <a:lstStyle/>
          <a:p>
            <a:r>
              <a:rPr lang="sv-SE" sz="9000">
                <a:solidFill>
                  <a:srgbClr val="F5EF88"/>
                </a:solidFill>
                <a:latin typeface="Mongoose Regular"/>
              </a:rPr>
              <a:t>INTRODUKTION- </a:t>
            </a:r>
            <a:r>
              <a:rPr lang="sv-SE" sz="9000">
                <a:solidFill>
                  <a:schemeClr val="bg1"/>
                </a:solidFill>
                <a:latin typeface="Mongoose Regular"/>
              </a:rPr>
              <a:t>SPU Blå nivå 9-12 år</a:t>
            </a:r>
          </a:p>
        </p:txBody>
      </p:sp>
      <p:pic>
        <p:nvPicPr>
          <p:cNvPr id="5" name="Bildobjekt 4">
            <a:extLst>
              <a:ext uri="{FF2B5EF4-FFF2-40B4-BE49-F238E27FC236}">
                <a16:creationId xmlns:a16="http://schemas.microsoft.com/office/drawing/2014/main" id="{FFF42E4C-CDB8-47D9-E3B0-374E4E6DC8FA}"/>
              </a:ext>
            </a:extLst>
          </p:cNvPr>
          <p:cNvPicPr>
            <a:picLocks noChangeAspect="1"/>
          </p:cNvPicPr>
          <p:nvPr/>
        </p:nvPicPr>
        <p:blipFill>
          <a:blip r:embed="rId3"/>
          <a:stretch>
            <a:fillRect/>
          </a:stretch>
        </p:blipFill>
        <p:spPr>
          <a:xfrm flipV="1">
            <a:off x="1" y="13245684"/>
            <a:ext cx="24395113" cy="469871"/>
          </a:xfrm>
          <a:prstGeom prst="rect">
            <a:avLst/>
          </a:prstGeom>
        </p:spPr>
      </p:pic>
      <p:sp>
        <p:nvSpPr>
          <p:cNvPr id="4" name="Rektangel med rundade hörn 11">
            <a:extLst>
              <a:ext uri="{FF2B5EF4-FFF2-40B4-BE49-F238E27FC236}">
                <a16:creationId xmlns:a16="http://schemas.microsoft.com/office/drawing/2014/main" id="{7F421DF5-CDCD-6B36-90D7-3695D3719036}"/>
              </a:ext>
            </a:extLst>
          </p:cNvPr>
          <p:cNvSpPr/>
          <p:nvPr/>
        </p:nvSpPr>
        <p:spPr>
          <a:xfrm>
            <a:off x="1630332" y="3835150"/>
            <a:ext cx="21134449" cy="1069290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algn="ctr"/>
            <a:r>
              <a:rPr lang="sv-SE" sz="3200">
                <a:solidFill>
                  <a:schemeClr val="bg1"/>
                </a:solidFill>
                <a:latin typeface="Montserrat Light"/>
              </a:rPr>
              <a:t>Svensk Innebandy har arbetat fram olika varianter av spelarutvecklingsplan för förening. Den här versionen har fokus på endast den blåa nivån i SIU-modellen, vilket innebär att innehållet är uppbyggt utifrån åldrarna 9-12 år. </a:t>
            </a:r>
            <a:br>
              <a:rPr lang="sv-SE" sz="3200">
                <a:solidFill>
                  <a:schemeClr val="bg1"/>
                </a:solidFill>
                <a:latin typeface="Montserrat Light"/>
              </a:rPr>
            </a:br>
            <a:endParaRPr lang="sv-SE" sz="3200">
              <a:solidFill>
                <a:schemeClr val="bg1"/>
              </a:solidFill>
              <a:latin typeface="Montserrat Light"/>
            </a:endParaRPr>
          </a:p>
          <a:p>
            <a:pPr algn="ctr"/>
            <a:r>
              <a:rPr lang="sv-SE" sz="3200">
                <a:solidFill>
                  <a:schemeClr val="bg1"/>
                </a:solidFill>
                <a:latin typeface="Montserrat Light"/>
              </a:rPr>
              <a:t>Ni som förening kan använda er av mallen rakt av och endast ändra det som behöver ändras för att skräddarsy det till er verksamhet. </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Innehållet baseras på SIU-modellen samt Steg 1 blå, vilket skapar en röd tråd genom hela verksamheten på blå nivå. Därför rekommenderas det att ni inte ändrar allt för mycket i innehållet.</a:t>
            </a:r>
            <a:endParaRPr lang="sv-SE" sz="3200">
              <a:solidFill>
                <a:schemeClr val="bg1"/>
              </a:solidFill>
              <a:latin typeface="Montserrat Light" pitchFamily="2" charset="77"/>
            </a:endParaRPr>
          </a:p>
        </p:txBody>
      </p:sp>
      <p:cxnSp>
        <p:nvCxnSpPr>
          <p:cNvPr id="3" name="Rak 16">
            <a:extLst>
              <a:ext uri="{FF2B5EF4-FFF2-40B4-BE49-F238E27FC236}">
                <a16:creationId xmlns:a16="http://schemas.microsoft.com/office/drawing/2014/main" id="{C1749F1A-0AF0-3D49-F6AB-C2B46446EAFA}"/>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ak 17">
            <a:extLst>
              <a:ext uri="{FF2B5EF4-FFF2-40B4-BE49-F238E27FC236}">
                <a16:creationId xmlns:a16="http://schemas.microsoft.com/office/drawing/2014/main" id="{56639701-9E9E-517E-C0E9-3D72D7D48FB2}"/>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32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6EB31F12-1F0B-2D58-02BC-09E8811EEEF2}"/>
              </a:ext>
            </a:extLst>
          </p:cNvPr>
          <p:cNvSpPr>
            <a:spLocks noGrp="1"/>
          </p:cNvSpPr>
          <p:nvPr>
            <p:ph sz="quarter" idx="4"/>
          </p:nvPr>
        </p:nvSpPr>
        <p:spPr>
          <a:xfrm>
            <a:off x="18457976" y="3600157"/>
            <a:ext cx="10365701" cy="7368696"/>
          </a:xfrm>
        </p:spPr>
        <p:txBody>
          <a:bodyPr vert="horz" lIns="91440" tIns="45720" rIns="91440" bIns="45720" rtlCol="0" anchor="t">
            <a:normAutofit/>
          </a:bodyPr>
          <a:lstStyle/>
          <a:p>
            <a:pPr marL="0" indent="0">
              <a:buNone/>
            </a:pPr>
            <a:r>
              <a:rPr lang="sv-SE" sz="3200" b="1">
                <a:solidFill>
                  <a:schemeClr val="bg1"/>
                </a:solidFill>
                <a:latin typeface="Montserrat SemiBold"/>
              </a:rPr>
              <a:t>Målvakter</a:t>
            </a:r>
            <a:endParaRPr lang="sv-SE" sz="3200">
              <a:solidFill>
                <a:schemeClr val="bg1"/>
              </a:solidFill>
            </a:endParaRPr>
          </a:p>
          <a:p>
            <a:pPr marL="490855" indent="-490855">
              <a:buAutoNum type="arabicPeriod"/>
            </a:pPr>
            <a:r>
              <a:rPr lang="sv-SE" sz="3200" b="1">
                <a:solidFill>
                  <a:srgbClr val="0070C0"/>
                </a:solidFill>
                <a:latin typeface="Montserrat Light"/>
              </a:rPr>
              <a:t>Bollhantering</a:t>
            </a:r>
            <a:endParaRPr lang="sv-SE" b="1">
              <a:solidFill>
                <a:srgbClr val="0070C0"/>
              </a:solidFill>
              <a:latin typeface="Montserrat Light"/>
            </a:endParaRPr>
          </a:p>
          <a:p>
            <a:pPr marL="490855" indent="-490855">
              <a:buFont typeface="+mj-lt"/>
              <a:buAutoNum type="arabicPeriod"/>
            </a:pPr>
            <a:r>
              <a:rPr lang="sv-SE" sz="3200" i="1">
                <a:solidFill>
                  <a:schemeClr val="bg1"/>
                </a:solidFill>
                <a:latin typeface="Montserrat Light"/>
              </a:rPr>
              <a:t>Returer</a:t>
            </a:r>
          </a:p>
          <a:p>
            <a:pPr marL="490855" indent="-490855">
              <a:buFont typeface="+mj-lt"/>
              <a:buAutoNum type="arabicPeriod"/>
            </a:pPr>
            <a:r>
              <a:rPr lang="sv-SE" sz="3200" b="1">
                <a:solidFill>
                  <a:srgbClr val="0070C0"/>
                </a:solidFill>
                <a:latin typeface="Montserrat Light"/>
              </a:rPr>
              <a:t>Ta bollen framåt</a:t>
            </a:r>
          </a:p>
          <a:p>
            <a:pPr marL="490855" indent="-490855">
              <a:buFont typeface="+mj-lt"/>
              <a:buAutoNum type="arabicPeriod"/>
            </a:pPr>
            <a:r>
              <a:rPr lang="sv-SE" sz="3200" i="1">
                <a:solidFill>
                  <a:schemeClr val="bg1"/>
                </a:solidFill>
                <a:latin typeface="Montserrat Light"/>
              </a:rPr>
              <a:t>Förflyttningar</a:t>
            </a:r>
          </a:p>
          <a:p>
            <a:pPr marL="490855" indent="-490855">
              <a:buFont typeface="+mj-lt"/>
              <a:buAutoNum type="arabicPeriod"/>
            </a:pPr>
            <a:r>
              <a:rPr lang="sv-SE" sz="3200" b="1">
                <a:solidFill>
                  <a:srgbClr val="0070C0"/>
                </a:solidFill>
                <a:latin typeface="Montserrat Light"/>
              </a:rPr>
              <a:t>Positionering</a:t>
            </a:r>
          </a:p>
          <a:p>
            <a:pPr marL="490855" indent="-490855">
              <a:buFont typeface="+mj-lt"/>
              <a:buAutoNum type="arabicPeriod"/>
            </a:pPr>
            <a:r>
              <a:rPr lang="sv-SE" sz="3200" b="1">
                <a:solidFill>
                  <a:srgbClr val="0070C0"/>
                </a:solidFill>
                <a:latin typeface="Montserrat Light"/>
              </a:rPr>
              <a:t>Utkast</a:t>
            </a:r>
          </a:p>
          <a:p>
            <a:pPr marL="490855" indent="-490855">
              <a:buFont typeface="+mj-lt"/>
              <a:buAutoNum type="arabicPeriod"/>
            </a:pPr>
            <a:r>
              <a:rPr lang="sv-SE" sz="3200" i="1">
                <a:solidFill>
                  <a:schemeClr val="bg1"/>
                </a:solidFill>
                <a:latin typeface="Montserrat Light"/>
              </a:rPr>
              <a:t>Aktiv som försvarare</a:t>
            </a:r>
          </a:p>
          <a:p>
            <a:pPr marL="490855" indent="-490855">
              <a:buFont typeface="+mj-lt"/>
              <a:buAutoNum type="arabicPeriod"/>
            </a:pPr>
            <a:r>
              <a:rPr lang="sv-SE" sz="3200" i="1">
                <a:solidFill>
                  <a:schemeClr val="bg1"/>
                </a:solidFill>
                <a:latin typeface="Montserrat Light"/>
              </a:rPr>
              <a:t>Trafikhantering</a:t>
            </a:r>
          </a:p>
          <a:p>
            <a:pPr marL="490855" indent="-490855"/>
            <a:endParaRPr lang="sv-SE" sz="3200">
              <a:solidFill>
                <a:schemeClr val="bg1"/>
              </a:solidFill>
            </a:endParaRPr>
          </a:p>
        </p:txBody>
      </p:sp>
      <p:sp>
        <p:nvSpPr>
          <p:cNvPr id="4" name="Platshållare för innehåll 3">
            <a:extLst>
              <a:ext uri="{FF2B5EF4-FFF2-40B4-BE49-F238E27FC236}">
                <a16:creationId xmlns:a16="http://schemas.microsoft.com/office/drawing/2014/main" id="{F3EB2787-2F7C-8A4E-8CE8-005980D73497}"/>
              </a:ext>
            </a:extLst>
          </p:cNvPr>
          <p:cNvSpPr>
            <a:spLocks noGrp="1"/>
          </p:cNvSpPr>
          <p:nvPr>
            <p:ph sz="half" idx="2"/>
          </p:nvPr>
        </p:nvSpPr>
        <p:spPr>
          <a:xfrm>
            <a:off x="13241256" y="3600157"/>
            <a:ext cx="4811978" cy="7368696"/>
          </a:xfrm>
        </p:spPr>
        <p:txBody>
          <a:bodyPr vert="horz" lIns="91440" tIns="45720" rIns="91440" bIns="45720" rtlCol="0" anchor="t">
            <a:normAutofit/>
          </a:bodyPr>
          <a:lstStyle/>
          <a:p>
            <a:pPr marL="0" indent="0">
              <a:buNone/>
            </a:pPr>
            <a:r>
              <a:rPr lang="sv-SE" sz="3200" b="1">
                <a:solidFill>
                  <a:schemeClr val="bg1"/>
                </a:solidFill>
                <a:latin typeface="Montserrat SemiBold"/>
              </a:rPr>
              <a:t>Utespelare</a:t>
            </a:r>
            <a:endParaRPr lang="sv-SE" b="1">
              <a:solidFill>
                <a:schemeClr val="bg1"/>
              </a:solidFill>
              <a:latin typeface="Montserrat SemiBold"/>
            </a:endParaRPr>
          </a:p>
          <a:p>
            <a:pPr marL="490855" indent="-490855">
              <a:buAutoNum type="arabicPeriod"/>
            </a:pPr>
            <a:r>
              <a:rPr lang="sv-SE" sz="3200" i="1">
                <a:solidFill>
                  <a:schemeClr val="bg1"/>
                </a:solidFill>
                <a:latin typeface="Montserrat Light"/>
              </a:rPr>
              <a:t>Duellspel med boll</a:t>
            </a:r>
            <a:endParaRPr lang="sv-SE" i="1">
              <a:solidFill>
                <a:schemeClr val="bg1"/>
              </a:solidFill>
              <a:latin typeface="Montserrat Light"/>
            </a:endParaRPr>
          </a:p>
          <a:p>
            <a:pPr marL="490855" indent="-490855">
              <a:buFont typeface="+mj-lt"/>
              <a:buAutoNum type="arabicPeriod"/>
            </a:pPr>
            <a:r>
              <a:rPr lang="sv-SE" sz="3200" i="1">
                <a:solidFill>
                  <a:schemeClr val="bg1"/>
                </a:solidFill>
                <a:latin typeface="Montserrat Light"/>
              </a:rPr>
              <a:t>Göra mål</a:t>
            </a:r>
          </a:p>
          <a:p>
            <a:pPr marL="490855" indent="-490855">
              <a:buFont typeface="+mj-lt"/>
              <a:buAutoNum type="arabicPeriod"/>
            </a:pPr>
            <a:r>
              <a:rPr lang="sv-SE" sz="3200" b="1">
                <a:solidFill>
                  <a:srgbClr val="0070C0"/>
                </a:solidFill>
                <a:latin typeface="Montserrat Light"/>
              </a:rPr>
              <a:t>Ta bollen framåt</a:t>
            </a:r>
          </a:p>
          <a:p>
            <a:pPr marL="490855" indent="-490855">
              <a:buFont typeface="+mj-lt"/>
              <a:buAutoNum type="arabicPeriod"/>
            </a:pPr>
            <a:r>
              <a:rPr lang="sv-SE" sz="3200" b="1">
                <a:solidFill>
                  <a:srgbClr val="0070C0"/>
                </a:solidFill>
                <a:latin typeface="Montserrat Light"/>
              </a:rPr>
              <a:t>Spelbarhet</a:t>
            </a:r>
          </a:p>
          <a:p>
            <a:pPr marL="490855" indent="-490855">
              <a:buFont typeface="+mj-lt"/>
              <a:buAutoNum type="arabicPeriod"/>
            </a:pPr>
            <a:r>
              <a:rPr lang="sv-SE" sz="3200" i="1">
                <a:solidFill>
                  <a:schemeClr val="bg1"/>
                </a:solidFill>
                <a:latin typeface="Montserrat Light"/>
              </a:rPr>
              <a:t>Vinna insida</a:t>
            </a:r>
          </a:p>
          <a:p>
            <a:pPr marL="490855" indent="-490855">
              <a:buFont typeface="+mj-lt"/>
              <a:buAutoNum type="arabicPeriod"/>
            </a:pPr>
            <a:r>
              <a:rPr lang="sv-SE" sz="3200" i="1">
                <a:solidFill>
                  <a:schemeClr val="bg1"/>
                </a:solidFill>
                <a:latin typeface="Montserrat Light"/>
              </a:rPr>
              <a:t>Passningsspel</a:t>
            </a:r>
          </a:p>
          <a:p>
            <a:pPr marL="490855" indent="-490855">
              <a:buFont typeface="+mj-lt"/>
              <a:buAutoNum type="arabicPeriod"/>
            </a:pPr>
            <a:r>
              <a:rPr lang="sv-SE" sz="3200" b="1">
                <a:solidFill>
                  <a:srgbClr val="0070C0"/>
                </a:solidFill>
                <a:latin typeface="Montserrat Light"/>
              </a:rPr>
              <a:t>Vinna boll</a:t>
            </a:r>
          </a:p>
          <a:p>
            <a:pPr marL="490855" indent="-490855">
              <a:buFont typeface="+mj-lt"/>
              <a:buAutoNum type="arabicPeriod"/>
            </a:pPr>
            <a:r>
              <a:rPr lang="sv-SE" sz="3200" i="1">
                <a:solidFill>
                  <a:schemeClr val="bg1"/>
                </a:solidFill>
                <a:latin typeface="Montserrat Light"/>
              </a:rPr>
              <a:t>Förhindra mål</a:t>
            </a:r>
          </a:p>
          <a:p>
            <a:pPr marL="490855" indent="-490855"/>
            <a:endParaRPr lang="sv-SE" sz="3200">
              <a:solidFill>
                <a:schemeClr val="bg1"/>
              </a:solidFill>
            </a:endParaRPr>
          </a:p>
        </p:txBody>
      </p:sp>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245285" y="960072"/>
            <a:ext cx="21029831" cy="2651125"/>
          </a:xfrm>
        </p:spPr>
        <p:txBody>
          <a:bodyPr>
            <a:normAutofit/>
          </a:bodyPr>
          <a:lstStyle/>
          <a:p>
            <a:r>
              <a:rPr lang="sv-SE" sz="9000">
                <a:solidFill>
                  <a:srgbClr val="F5EF88"/>
                </a:solidFill>
                <a:latin typeface="Mongoose Regular" panose="02000000000000000000" pitchFamily="2" charset="77"/>
              </a:rPr>
              <a:t>FOKUSOMRÅDEN</a:t>
            </a:r>
          </a:p>
        </p:txBody>
      </p:sp>
      <p:sp>
        <p:nvSpPr>
          <p:cNvPr id="9" name="textruta 8">
            <a:extLst>
              <a:ext uri="{FF2B5EF4-FFF2-40B4-BE49-F238E27FC236}">
                <a16:creationId xmlns:a16="http://schemas.microsoft.com/office/drawing/2014/main" id="{BBFBC7A9-9833-4428-9BF0-4083C8377399}"/>
              </a:ext>
            </a:extLst>
          </p:cNvPr>
          <p:cNvSpPr txBox="1"/>
          <p:nvPr/>
        </p:nvSpPr>
        <p:spPr>
          <a:xfrm>
            <a:off x="1139233" y="3440031"/>
            <a:ext cx="10620968" cy="9448740"/>
          </a:xfrm>
          <a:prstGeom prst="rect">
            <a:avLst/>
          </a:prstGeom>
          <a:noFill/>
        </p:spPr>
        <p:txBody>
          <a:bodyPr wrap="square" lIns="91440" tIns="45720" rIns="91440" bIns="45720" anchor="t">
            <a:spAutoFit/>
          </a:bodyPr>
          <a:lstStyle/>
          <a:p>
            <a:r>
              <a:rPr lang="sv-SE" sz="3200">
                <a:solidFill>
                  <a:schemeClr val="bg1"/>
                </a:solidFill>
                <a:latin typeface="Montserrat Light"/>
              </a:rPr>
              <a:t>Att koppla samman fokusområden för utespelare och målvakter kan vara ett klokt träningssätt att använda sig av. </a:t>
            </a:r>
            <a:endParaRPr lang="sv-SE" sz="3200">
              <a:solidFill>
                <a:schemeClr val="bg1"/>
              </a:solidFill>
              <a:latin typeface="Montserrat Light" pitchFamily="2" charset="77"/>
            </a:endParaRPr>
          </a:p>
          <a:p>
            <a:endParaRPr lang="sv-SE" sz="3200">
              <a:solidFill>
                <a:schemeClr val="bg1"/>
              </a:solidFill>
              <a:latin typeface="Montserrat Light" pitchFamily="2" charset="77"/>
            </a:endParaRPr>
          </a:p>
          <a:p>
            <a:r>
              <a:rPr lang="sv-SE" sz="3200">
                <a:solidFill>
                  <a:schemeClr val="bg1"/>
                </a:solidFill>
                <a:latin typeface="Montserrat Light"/>
              </a:rPr>
              <a:t>I </a:t>
            </a:r>
            <a:r>
              <a:rPr lang="sv-SE" sz="3200" err="1">
                <a:solidFill>
                  <a:schemeClr val="bg1"/>
                </a:solidFill>
                <a:latin typeface="Montserrat Light"/>
              </a:rPr>
              <a:t>SIBFs</a:t>
            </a:r>
            <a:r>
              <a:rPr lang="sv-SE" sz="3200">
                <a:solidFill>
                  <a:schemeClr val="bg1"/>
                </a:solidFill>
                <a:latin typeface="Montserrat Light"/>
              </a:rPr>
              <a:t> spelarutvecklingsplan med utgångspunkt i individen utgår vi ifrån åtta olika arbetsområden/teman. </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Utespelarens fokusområden kopplas samman med målvakternas områden och på det sättet skapas en tydlighet mellan hur spelets olika delar kan kopplas samman och ses som en helhet.</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På blå nivå är det fokus på punkt 3, 4 och 7 för utespelare, och punkt 1, 3, 5 och 6 för målvakter. Olika inriktningar beroende på ålder hos spelarna.</a:t>
            </a:r>
            <a:br>
              <a:rPr lang="sv-SE" sz="3200">
                <a:solidFill>
                  <a:schemeClr val="bg1"/>
                </a:solidFill>
                <a:latin typeface="Montserrat Light"/>
              </a:rPr>
            </a:br>
            <a:br>
              <a:rPr lang="sv-SE" sz="3200">
                <a:solidFill>
                  <a:schemeClr val="bg1"/>
                </a:solidFill>
                <a:latin typeface="Montserrat Light"/>
              </a:rPr>
            </a:br>
            <a:r>
              <a:rPr lang="sv-SE" sz="3200">
                <a:solidFill>
                  <a:schemeClr val="bg1"/>
                </a:solidFill>
                <a:latin typeface="Montserrat Light"/>
              </a:rPr>
              <a:t>Övriga punkter tillkommer på grön och röd nivå. Dessa ska inte prioriteras på blå nivå. </a:t>
            </a:r>
          </a:p>
        </p:txBody>
      </p:sp>
      <p:sp>
        <p:nvSpPr>
          <p:cNvPr id="7" name="Platshållare för bildnummer 6">
            <a:extLst>
              <a:ext uri="{FF2B5EF4-FFF2-40B4-BE49-F238E27FC236}">
                <a16:creationId xmlns:a16="http://schemas.microsoft.com/office/drawing/2014/main" id="{C45913F5-690F-6B7A-4F92-BE71C259E91B}"/>
              </a:ext>
            </a:extLst>
          </p:cNvPr>
          <p:cNvSpPr>
            <a:spLocks noGrp="1"/>
          </p:cNvSpPr>
          <p:nvPr>
            <p:ph type="sldNum" sz="quarter" idx="4294967295"/>
          </p:nvPr>
        </p:nvSpPr>
        <p:spPr>
          <a:xfrm>
            <a:off x="23038905" y="12294294"/>
            <a:ext cx="1460447" cy="730251"/>
          </a:xfrm>
        </p:spPr>
        <p:txBody>
          <a:bodyPr/>
          <a:lstStyle/>
          <a:p>
            <a:fld id="{5F919A4E-C2E9-6148-8511-58460454BFB7}" type="slidenum">
              <a:rPr lang="sv-SE" smtClean="0"/>
              <a:t>20</a:t>
            </a:fld>
            <a:endParaRPr lang="sv-SE"/>
          </a:p>
        </p:txBody>
      </p:sp>
    </p:spTree>
    <p:extLst>
      <p:ext uri="{BB962C8B-B14F-4D97-AF65-F5344CB8AC3E}">
        <p14:creationId xmlns:p14="http://schemas.microsoft.com/office/powerpoint/2010/main" val="415299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96990" y="4479925"/>
            <a:ext cx="21029613" cy="2649538"/>
          </a:xfrm>
        </p:spPr>
        <p:txBody>
          <a:bodyPr>
            <a:normAutofit/>
          </a:bodyPr>
          <a:lstStyle/>
          <a:p>
            <a:pPr algn="ctr"/>
            <a:r>
              <a:rPr lang="sv-SE" sz="16000">
                <a:solidFill>
                  <a:srgbClr val="F5EF88"/>
                </a:solidFill>
                <a:latin typeface="Mongoose Regular" panose="02000000000000000000" pitchFamily="2" charset="77"/>
              </a:rPr>
              <a:t>UTESPELARE</a:t>
            </a:r>
          </a:p>
        </p:txBody>
      </p:sp>
    </p:spTree>
    <p:extLst>
      <p:ext uri="{BB962C8B-B14F-4D97-AF65-F5344CB8AC3E}">
        <p14:creationId xmlns:p14="http://schemas.microsoft.com/office/powerpoint/2010/main" val="353097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899103" y="461738"/>
            <a:ext cx="21029831" cy="2651125"/>
          </a:xfrm>
        </p:spPr>
        <p:txBody>
          <a:bodyPr>
            <a:normAutofit/>
          </a:bodyPr>
          <a:lstStyle/>
          <a:p>
            <a:r>
              <a:rPr lang="sv-SE" sz="9000">
                <a:solidFill>
                  <a:srgbClr val="F5EF88"/>
                </a:solidFill>
                <a:latin typeface="Mongoose Regular" panose="02000000000000000000" pitchFamily="2" charset="77"/>
              </a:rPr>
              <a:t>DEFINITIONER UTESPELARE - </a:t>
            </a:r>
            <a:r>
              <a:rPr lang="sv-SE" sz="9000">
                <a:solidFill>
                  <a:schemeClr val="bg1"/>
                </a:solidFill>
                <a:latin typeface="Mongoose Regular" panose="02000000000000000000" pitchFamily="2" charset="77"/>
              </a:rPr>
              <a:t>Blå nivå.</a:t>
            </a:r>
          </a:p>
        </p:txBody>
      </p:sp>
      <p:graphicFrame>
        <p:nvGraphicFramePr>
          <p:cNvPr id="9" name="Tabell 9">
            <a:extLst>
              <a:ext uri="{FF2B5EF4-FFF2-40B4-BE49-F238E27FC236}">
                <a16:creationId xmlns:a16="http://schemas.microsoft.com/office/drawing/2014/main" id="{4E9F5B56-155F-492F-9E0A-24A8B8541187}"/>
              </a:ext>
            </a:extLst>
          </p:cNvPr>
          <p:cNvGraphicFramePr>
            <a:graphicFrameLocks noGrp="1"/>
          </p:cNvGraphicFramePr>
          <p:nvPr>
            <p:ph idx="4294967295"/>
            <p:extLst>
              <p:ext uri="{D42A27DB-BD31-4B8C-83A1-F6EECF244321}">
                <p14:modId xmlns:p14="http://schemas.microsoft.com/office/powerpoint/2010/main" val="2417445466"/>
              </p:ext>
            </p:extLst>
          </p:nvPr>
        </p:nvGraphicFramePr>
        <p:xfrm>
          <a:off x="844709" y="2738635"/>
          <a:ext cx="22638601" cy="9491182"/>
        </p:xfrm>
        <a:graphic>
          <a:graphicData uri="http://schemas.openxmlformats.org/drawingml/2006/table">
            <a:tbl>
              <a:tblPr>
                <a:tableStyleId>{5C22544A-7EE6-4342-B048-85BDC9FD1C3A}</a:tableStyleId>
              </a:tblPr>
              <a:tblGrid>
                <a:gridCol w="5572291">
                  <a:extLst>
                    <a:ext uri="{9D8B030D-6E8A-4147-A177-3AD203B41FA5}">
                      <a16:colId xmlns:a16="http://schemas.microsoft.com/office/drawing/2014/main" val="1811704518"/>
                    </a:ext>
                  </a:extLst>
                </a:gridCol>
                <a:gridCol w="17066310">
                  <a:extLst>
                    <a:ext uri="{9D8B030D-6E8A-4147-A177-3AD203B41FA5}">
                      <a16:colId xmlns:a16="http://schemas.microsoft.com/office/drawing/2014/main" val="1738969559"/>
                    </a:ext>
                  </a:extLst>
                </a:gridCol>
              </a:tblGrid>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b="0" i="0">
                        <a:solidFill>
                          <a:schemeClr val="bg1"/>
                        </a:solidFill>
                        <a:latin typeface="Montserrat Light"/>
                      </a:endParaRP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extLst>
                  <a:ext uri="{0D108BD9-81ED-4DB2-BD59-A6C34878D82A}">
                    <a16:rowId xmlns:a16="http://schemas.microsoft.com/office/drawing/2014/main" val="247018135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b="1" i="0">
                        <a:solidFill>
                          <a:srgbClr val="0070C0"/>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rgbClr val="0070C0"/>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420491"/>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i="0">
                          <a:solidFill>
                            <a:schemeClr val="bg1"/>
                          </a:solidFill>
                          <a:latin typeface="Montserrat Light"/>
                        </a:rPr>
                        <a:t>3. Ta bollen framåt</a:t>
                      </a:r>
                    </a:p>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a:solidFill>
                            <a:schemeClr val="bg1"/>
                          </a:solidFill>
                          <a:latin typeface="Montserrat Light"/>
                        </a:rPr>
                        <a:t>Genom passningar sätta medspelare i bättre situationer än sin egen.</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469168"/>
                  </a:ext>
                </a:extLst>
              </a:tr>
              <a:tr h="1394200">
                <a:tc>
                  <a:txBody>
                    <a:bodyPr/>
                    <a:lstStyle/>
                    <a:p>
                      <a:pPr marL="0" marR="0" lvl="0" indent="0" algn="l" defTabSz="1828686" rtl="0" eaLnBrk="1" fontAlgn="auto" latinLnBrk="0" hangingPunct="1">
                        <a:lnSpc>
                          <a:spcPct val="150000"/>
                        </a:lnSpc>
                        <a:spcBef>
                          <a:spcPts val="0"/>
                        </a:spcBef>
                        <a:spcAft>
                          <a:spcPts val="0"/>
                        </a:spcAft>
                        <a:buClrTx/>
                        <a:buSzTx/>
                        <a:buFontTx/>
                        <a:buNone/>
                        <a:tabLst/>
                        <a:defRPr/>
                      </a:pPr>
                      <a:r>
                        <a:rPr lang="sv-SE" sz="3200" b="1" i="0">
                          <a:solidFill>
                            <a:schemeClr val="bg1"/>
                          </a:solidFill>
                          <a:latin typeface="Montserrat Light"/>
                        </a:rPr>
                        <a:t>4. Spelbarhet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a:solidFill>
                            <a:schemeClr val="bg1"/>
                          </a:solidFill>
                          <a:latin typeface="Montserrat Light"/>
                        </a:rPr>
                        <a:t>Att vilja, våga och kunna bli spelbar när en medspelare har bollen. Hög spelbarhet betyder att flera spelare lever upp till definitionen.</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9598"/>
                  </a:ext>
                </a:extLst>
              </a:tr>
              <a:tr h="869367">
                <a:tc>
                  <a:txBody>
                    <a:bodyPr/>
                    <a:lstStyle/>
                    <a:p>
                      <a:pPr>
                        <a:lnSpc>
                          <a:spcPct val="150000"/>
                        </a:lnSpc>
                      </a:pPr>
                      <a:endParaRPr lang="sv-SE" sz="32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256038"/>
                  </a:ext>
                </a:extLst>
              </a:tr>
              <a:tr h="1394200">
                <a:tc>
                  <a:txBody>
                    <a:bodyPr/>
                    <a:lstStyle/>
                    <a:p>
                      <a:pPr>
                        <a:lnSpc>
                          <a:spcPct val="150000"/>
                        </a:lnSpc>
                      </a:pPr>
                      <a:endParaRPr lang="sv-SE" sz="32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880397"/>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i="0">
                          <a:solidFill>
                            <a:schemeClr val="bg1"/>
                          </a:solidFill>
                          <a:latin typeface="Montserrat Light"/>
                        </a:rPr>
                        <a:t>7. Vinna boll</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1">
                          <a:solidFill>
                            <a:schemeClr val="bg1"/>
                          </a:solidFill>
                          <a:latin typeface="Montserrat Light"/>
                        </a:rPr>
                        <a:t>Stoppa utmanande motståndare och äga yta.</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7128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7597578"/>
                  </a:ext>
                </a:extLst>
              </a:tr>
            </a:tbl>
          </a:graphicData>
        </a:graphic>
      </p:graphicFrame>
      <p:sp>
        <p:nvSpPr>
          <p:cNvPr id="4" name="Platshållare för bildnummer 3">
            <a:extLst>
              <a:ext uri="{FF2B5EF4-FFF2-40B4-BE49-F238E27FC236}">
                <a16:creationId xmlns:a16="http://schemas.microsoft.com/office/drawing/2014/main" id="{D107C1CC-9E79-C9A4-6EEA-A90BDD109689}"/>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22</a:t>
            </a:fld>
            <a:endParaRPr lang="sv-SE"/>
          </a:p>
        </p:txBody>
      </p:sp>
    </p:spTree>
    <p:extLst>
      <p:ext uri="{BB962C8B-B14F-4D97-AF65-F5344CB8AC3E}">
        <p14:creationId xmlns:p14="http://schemas.microsoft.com/office/powerpoint/2010/main" val="358871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B73A5FBC-6C7A-27C6-D490-EAA9343E0BF5}"/>
              </a:ext>
            </a:extLst>
          </p:cNvPr>
          <p:cNvSpPr txBox="1"/>
          <p:nvPr/>
        </p:nvSpPr>
        <p:spPr>
          <a:xfrm>
            <a:off x="4323005" y="415626"/>
            <a:ext cx="15642187" cy="3000821"/>
          </a:xfrm>
          <a:prstGeom prst="rect">
            <a:avLst/>
          </a:prstGeom>
          <a:noFill/>
          <a:ln w="12700">
            <a:noFill/>
          </a:ln>
        </p:spPr>
        <p:txBody>
          <a:bodyPr wrap="square" rtlCol="0">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prstClr val="white"/>
                </a:solidFill>
                <a:effectLst/>
                <a:uLnTx/>
                <a:uFillTx/>
                <a:latin typeface="Mongoose Regular" panose="02000000000000000000" pitchFamily="2" charset="77"/>
                <a:ea typeface="+mn-ea"/>
                <a:cs typeface="+mn-cs"/>
              </a:rPr>
              <a:t>3. TA BOLLEN FRAMÅT</a:t>
            </a:r>
          </a:p>
          <a:p>
            <a:pPr marL="0" marR="0" lvl="0" indent="0" algn="ctr" defTabSz="1828686" rtl="0" eaLnBrk="1" fontAlgn="base"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I anfallsspelets alla delar ta bollen mot motståndarnas mål i syfte </a:t>
            </a:r>
            <a:b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b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att skapa möjlighet till målchans.</a:t>
            </a:r>
          </a:p>
        </p:txBody>
      </p:sp>
      <p:cxnSp>
        <p:nvCxnSpPr>
          <p:cNvPr id="19" name="Rak 18">
            <a:extLst>
              <a:ext uri="{FF2B5EF4-FFF2-40B4-BE49-F238E27FC236}">
                <a16:creationId xmlns:a16="http://schemas.microsoft.com/office/drawing/2014/main" id="{F238F0E2-94B2-25D1-E003-85D4F1537775}"/>
              </a:ext>
            </a:extLst>
          </p:cNvPr>
          <p:cNvCxnSpPr>
            <a:cxnSpLocks/>
          </p:cNvCxnSpPr>
          <p:nvPr/>
        </p:nvCxnSpPr>
        <p:spPr>
          <a:xfrm>
            <a:off x="7719307" y="6127390"/>
            <a:ext cx="0" cy="315603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E3B1609A-DFD9-7708-136B-F7398D37E0F7}"/>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E9826403-A9CF-0DC7-DF52-6ED215761531}"/>
              </a:ext>
            </a:extLst>
          </p:cNvPr>
          <p:cNvCxnSpPr>
            <a:cxnSpLocks/>
          </p:cNvCxnSpPr>
          <p:nvPr/>
        </p:nvCxnSpPr>
        <p:spPr>
          <a:xfrm>
            <a:off x="-264695" y="4681062"/>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D7D624EA-7E7B-87F6-FD80-4F7E6AAC2DF8}"/>
              </a:ext>
            </a:extLst>
          </p:cNvPr>
          <p:cNvSpPr>
            <a:spLocks noGrp="1"/>
          </p:cNvSpPr>
          <p:nvPr>
            <p:ph type="sldNum" sz="quarter" idx="4294967295"/>
          </p:nvPr>
        </p:nvSpPr>
        <p:spPr>
          <a:xfrm>
            <a:off x="23007870" y="12353928"/>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23</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cxnSp>
        <p:nvCxnSpPr>
          <p:cNvPr id="4" name="Rak 18">
            <a:extLst>
              <a:ext uri="{FF2B5EF4-FFF2-40B4-BE49-F238E27FC236}">
                <a16:creationId xmlns:a16="http://schemas.microsoft.com/office/drawing/2014/main" id="{E8E1E2B0-085B-55D4-DF7A-F11ACAF13A9E}"/>
              </a:ext>
            </a:extLst>
          </p:cNvPr>
          <p:cNvCxnSpPr>
            <a:cxnSpLocks/>
          </p:cNvCxnSpPr>
          <p:nvPr/>
        </p:nvCxnSpPr>
        <p:spPr>
          <a:xfrm>
            <a:off x="16008173" y="6250310"/>
            <a:ext cx="0" cy="315603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ktangel med rundade hörn 11">
            <a:extLst>
              <a:ext uri="{FF2B5EF4-FFF2-40B4-BE49-F238E27FC236}">
                <a16:creationId xmlns:a16="http://schemas.microsoft.com/office/drawing/2014/main" id="{FAC7205B-FFAB-89DB-BA07-F3A48DD9880B}"/>
              </a:ext>
            </a:extLst>
          </p:cNvPr>
          <p:cNvSpPr/>
          <p:nvPr/>
        </p:nvSpPr>
        <p:spPr>
          <a:xfrm>
            <a:off x="910936" y="5238895"/>
            <a:ext cx="6479955" cy="6130481"/>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endParaRPr kumimoji="0" lang="sv-SE" sz="2800" b="1" i="0" u="none" strike="noStrike" kern="1200" cap="none" spc="0" normalizeH="0" baseline="0" noProof="0">
              <a:ln>
                <a:noFill/>
              </a:ln>
              <a:solidFill>
                <a:srgbClr val="F5EF88"/>
              </a:solidFill>
              <a:effectLst/>
              <a:uLnTx/>
              <a:uFillTx/>
              <a:latin typeface="Montserrat SemiBold"/>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a:ea typeface="+mn-ea"/>
                <a:cs typeface="+mn-cs"/>
              </a:rPr>
              <a:t>Kunna </a:t>
            </a:r>
            <a:r>
              <a:rPr kumimoji="0" lang="sv-SE" sz="2800" b="1" i="0" u="none" strike="noStrike" kern="1200" cap="none" spc="0" normalizeH="0" baseline="0" noProof="0">
                <a:ln>
                  <a:noFill/>
                </a:ln>
                <a:solidFill>
                  <a:prstClr val="white"/>
                </a:solidFill>
                <a:effectLst/>
                <a:uLnTx/>
                <a:uFillTx/>
                <a:latin typeface="Montserrat Light"/>
                <a:ea typeface="+mn-ea"/>
                <a:cs typeface="+mn-cs"/>
              </a:rPr>
              <a:t>driva med bollen </a:t>
            </a:r>
            <a:r>
              <a:rPr kumimoji="0" lang="sv-SE" sz="2800" b="0" i="0" u="none" strike="noStrike" kern="1200" cap="none" spc="0" normalizeH="0" baseline="0" noProof="0">
                <a:ln>
                  <a:noFill/>
                </a:ln>
                <a:solidFill>
                  <a:prstClr val="white"/>
                </a:solidFill>
                <a:effectLst/>
                <a:uLnTx/>
                <a:uFillTx/>
                <a:latin typeface="Montserrat Light"/>
                <a:ea typeface="+mn-ea"/>
                <a:cs typeface="+mn-cs"/>
              </a:rPr>
              <a:t>i</a:t>
            </a:r>
            <a:r>
              <a:rPr lang="sv-SE" sz="2800">
                <a:solidFill>
                  <a:prstClr val="white"/>
                </a:solidFill>
                <a:latin typeface="Montserrat Light"/>
              </a:rPr>
              <a:t> fart och i olika riktningar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prstClr val="white"/>
                </a:solidFill>
                <a:latin typeface="Montserrat Light"/>
              </a:rPr>
              <a:t>Passa och ta emot </a:t>
            </a:r>
            <a:r>
              <a:rPr lang="sv-SE" sz="2800">
                <a:solidFill>
                  <a:prstClr val="white"/>
                </a:solidFill>
                <a:latin typeface="Montserrat Light"/>
              </a:rPr>
              <a:t>med både forehand och backhand</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prstClr val="white"/>
                </a:solidFill>
                <a:latin typeface="Montserrat Light"/>
              </a:rPr>
              <a:t>Passa och driva i rörelse</a:t>
            </a:r>
            <a:endParaRPr lang="sv-SE" sz="2800">
              <a:solidFill>
                <a:prstClr val="white"/>
              </a:solidFill>
              <a:latin typeface="Montserrat Light"/>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prstClr val="white"/>
                </a:solidFill>
                <a:latin typeface="Montserrat Light"/>
              </a:rPr>
              <a:t>Ha blicken uppe </a:t>
            </a:r>
            <a:r>
              <a:rPr lang="sv-SE" sz="2800">
                <a:solidFill>
                  <a:prstClr val="white"/>
                </a:solidFill>
                <a:latin typeface="Montserrat Light"/>
              </a:rPr>
              <a:t>för att se medspelare och ytor</a:t>
            </a:r>
            <a:endParaRPr kumimoji="0" lang="sv-SE" sz="2800" b="0" i="0" u="none" strike="noStrike" kern="1200" cap="none" spc="0" normalizeH="0" baseline="0" noProof="0">
              <a:ln>
                <a:noFill/>
              </a:ln>
              <a:solidFill>
                <a:prstClr val="white"/>
              </a:solidFill>
              <a:effectLst/>
              <a:uLnTx/>
              <a:uFillTx/>
              <a:latin typeface="Montserrat Light"/>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Light"/>
              <a:ea typeface="+mn-ea"/>
              <a:cs typeface="+mn-cs"/>
            </a:endParaRPr>
          </a:p>
        </p:txBody>
      </p:sp>
      <p:sp>
        <p:nvSpPr>
          <p:cNvPr id="11" name="Rektangel med rundade hörn 11">
            <a:extLst>
              <a:ext uri="{FF2B5EF4-FFF2-40B4-BE49-F238E27FC236}">
                <a16:creationId xmlns:a16="http://schemas.microsoft.com/office/drawing/2014/main" id="{66B7A0FB-A727-4779-43FA-929D803D5645}"/>
              </a:ext>
            </a:extLst>
          </p:cNvPr>
          <p:cNvSpPr/>
          <p:nvPr/>
        </p:nvSpPr>
        <p:spPr>
          <a:xfrm>
            <a:off x="8171536" y="5654189"/>
            <a:ext cx="7836636" cy="4434687"/>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endParaRPr lang="sv-SE" sz="2800" b="1">
              <a:solidFill>
                <a:prstClr val="white"/>
              </a:solidFill>
              <a:latin typeface="Montserrat Light"/>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Våga driva ollen framåt när det finns yta</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Passa snabbt till en fri medspelare vid bollvinst – gärna framåt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Röra sig så att man blir spelbar och hjälper bollföraren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Våga utmana 1v1 för att komma förbi motståndare</a:t>
            </a:r>
          </a:p>
        </p:txBody>
      </p:sp>
      <p:sp>
        <p:nvSpPr>
          <p:cNvPr id="12" name="Rektangel med rundade hörn 11">
            <a:extLst>
              <a:ext uri="{FF2B5EF4-FFF2-40B4-BE49-F238E27FC236}">
                <a16:creationId xmlns:a16="http://schemas.microsoft.com/office/drawing/2014/main" id="{9DE9BBB2-7AB6-9FA0-6BBE-A8EFF21F0EC5}"/>
              </a:ext>
            </a:extLst>
          </p:cNvPr>
          <p:cNvSpPr/>
          <p:nvPr/>
        </p:nvSpPr>
        <p:spPr>
          <a:xfrm>
            <a:off x="16665003" y="6165638"/>
            <a:ext cx="6600378"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Förstå när det är bäst att passa och när det är bättre att driva själv.</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i="0" u="none" strike="noStrike" kern="1200" cap="none" spc="0" normalizeH="0" baseline="0" noProof="0">
                <a:ln>
                  <a:noFill/>
                </a:ln>
                <a:solidFill>
                  <a:schemeClr val="bg1"/>
                </a:solidFill>
                <a:effectLst/>
                <a:uLnTx/>
                <a:uFillTx/>
                <a:latin typeface="Montserrat Light" panose="00000400000000000000" pitchFamily="2" charset="0"/>
              </a:rPr>
              <a:t>Se vad som händer direkt efter bollvins</a:t>
            </a:r>
            <a:r>
              <a:rPr lang="sv-SE" sz="2800">
                <a:solidFill>
                  <a:schemeClr val="bg1"/>
                </a:solidFill>
                <a:latin typeface="Montserrat Light" panose="00000400000000000000" pitchFamily="2" charset="0"/>
              </a:rPr>
              <a:t>t för att kunna spela framåt</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i="0" u="none" strike="noStrike" kern="1200" cap="none" spc="0" normalizeH="0" baseline="0" noProof="0">
                <a:ln>
                  <a:noFill/>
                </a:ln>
                <a:solidFill>
                  <a:schemeClr val="bg1"/>
                </a:solidFill>
                <a:effectLst/>
                <a:uLnTx/>
                <a:uFillTx/>
                <a:latin typeface="Montserrat Light" panose="00000400000000000000" pitchFamily="2" charset="0"/>
              </a:rPr>
              <a:t>Upptäcka att </a:t>
            </a:r>
            <a:r>
              <a:rPr lang="sv-SE" sz="2800">
                <a:solidFill>
                  <a:schemeClr val="bg1"/>
                </a:solidFill>
                <a:latin typeface="Montserrat Light" panose="00000400000000000000" pitchFamily="2" charset="0"/>
              </a:rPr>
              <a:t>det blir enklare att spela framåt om man rör sig och gör sig spelbar.</a:t>
            </a:r>
            <a:endParaRPr kumimoji="0" lang="sv-SE" sz="2800" i="0" u="none" strike="noStrike" kern="1200" cap="none" spc="0" normalizeH="0" baseline="0" noProof="0">
              <a:ln>
                <a:noFill/>
              </a:ln>
              <a:solidFill>
                <a:schemeClr val="bg1"/>
              </a:solidFill>
              <a:effectLst/>
              <a:uLnTx/>
              <a:uFillTx/>
              <a:latin typeface="Montserrat Light" panose="00000400000000000000" pitchFamily="2" charset="0"/>
            </a:endParaRPr>
          </a:p>
        </p:txBody>
      </p:sp>
    </p:spTree>
    <p:extLst>
      <p:ext uri="{BB962C8B-B14F-4D97-AF65-F5344CB8AC3E}">
        <p14:creationId xmlns:p14="http://schemas.microsoft.com/office/powerpoint/2010/main" val="192882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ABFD5CB2-96CA-9DCB-C98D-DBF0AEFBD3CA}"/>
              </a:ext>
            </a:extLst>
          </p:cNvPr>
          <p:cNvSpPr txBox="1"/>
          <p:nvPr/>
        </p:nvSpPr>
        <p:spPr>
          <a:xfrm>
            <a:off x="4323005" y="419108"/>
            <a:ext cx="15642187" cy="2508379"/>
          </a:xfrm>
          <a:prstGeom prst="rect">
            <a:avLst/>
          </a:prstGeom>
          <a:noFill/>
          <a:ln w="12700">
            <a:noFill/>
          </a:ln>
        </p:spPr>
        <p:txBody>
          <a:bodyPr wrap="square" rtlCol="0">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prstClr val="white"/>
                </a:solidFill>
                <a:effectLst/>
                <a:uLnTx/>
                <a:uFillTx/>
                <a:latin typeface="Mongoose Regular" panose="02000000000000000000" pitchFamily="2" charset="77"/>
                <a:ea typeface="+mn-ea"/>
                <a:cs typeface="+mn-cs"/>
              </a:rPr>
              <a:t>4. SPELBARHET</a:t>
            </a:r>
            <a:r>
              <a:rPr kumimoji="0" lang="sv-SE" sz="4000" b="1" i="0" u="none" strike="noStrike" kern="1200" cap="none" spc="0" normalizeH="0" baseline="0" noProof="0">
                <a:ln>
                  <a:noFill/>
                </a:ln>
                <a:solidFill>
                  <a:prstClr val="white"/>
                </a:solidFill>
                <a:effectLst/>
                <a:uLnTx/>
                <a:uFillTx/>
                <a:latin typeface="Montserrat SemiBold" pitchFamily="2" charset="77"/>
                <a:ea typeface="+mn-ea"/>
                <a:cs typeface="+mn-cs"/>
              </a:rPr>
              <a:t> </a:t>
            </a:r>
          </a:p>
          <a:p>
            <a:pPr marL="0" marR="0" lvl="0" indent="0" algn="ctr" defTabSz="1828686" rtl="0" eaLnBrk="1" fontAlgn="base"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Att vilja, våga och kunna bli spelbar när en medspelare har bollen</a:t>
            </a:r>
          </a:p>
        </p:txBody>
      </p:sp>
      <p:cxnSp>
        <p:nvCxnSpPr>
          <p:cNvPr id="21" name="Rak 20">
            <a:extLst>
              <a:ext uri="{FF2B5EF4-FFF2-40B4-BE49-F238E27FC236}">
                <a16:creationId xmlns:a16="http://schemas.microsoft.com/office/drawing/2014/main" id="{5458CCC7-F377-5D0A-C3D5-51B7D35190E5}"/>
              </a:ext>
            </a:extLst>
          </p:cNvPr>
          <p:cNvCxnSpPr>
            <a:cxnSpLocks/>
          </p:cNvCxnSpPr>
          <p:nvPr/>
        </p:nvCxnSpPr>
        <p:spPr>
          <a:xfrm>
            <a:off x="15410528" y="5911150"/>
            <a:ext cx="0" cy="338954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7EA4764E-8B3E-FD80-C39D-ED59239FBDDE}"/>
              </a:ext>
            </a:extLst>
          </p:cNvPr>
          <p:cNvCxnSpPr>
            <a:cxnSpLocks/>
          </p:cNvCxnSpPr>
          <p:nvPr/>
        </p:nvCxnSpPr>
        <p:spPr>
          <a:xfrm>
            <a:off x="7771385" y="5911150"/>
            <a:ext cx="0" cy="33344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FCD654D4-6120-748F-F4C2-AB2EE074E722}"/>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ak 30">
            <a:extLst>
              <a:ext uri="{FF2B5EF4-FFF2-40B4-BE49-F238E27FC236}">
                <a16:creationId xmlns:a16="http://schemas.microsoft.com/office/drawing/2014/main" id="{DC784780-8F97-DAF7-1226-ACC73406CFAB}"/>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BE7F334F-D0D6-F62B-587E-1D13AC05E1E3}"/>
              </a:ext>
            </a:extLst>
          </p:cNvPr>
          <p:cNvSpPr>
            <a:spLocks noGrp="1"/>
          </p:cNvSpPr>
          <p:nvPr>
            <p:ph type="sldNum" sz="quarter" idx="4294967295"/>
          </p:nvPr>
        </p:nvSpPr>
        <p:spPr>
          <a:xfrm>
            <a:off x="23007870" y="12353928"/>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24</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5" name="Rektangel med rundade hörn 11">
            <a:extLst>
              <a:ext uri="{FF2B5EF4-FFF2-40B4-BE49-F238E27FC236}">
                <a16:creationId xmlns:a16="http://schemas.microsoft.com/office/drawing/2014/main" id="{08DF1DAF-AD9F-F0BF-4A3F-C26C9B5E0959}"/>
              </a:ext>
            </a:extLst>
          </p:cNvPr>
          <p:cNvSpPr/>
          <p:nvPr/>
        </p:nvSpPr>
        <p:spPr>
          <a:xfrm>
            <a:off x="1629215" y="5641938"/>
            <a:ext cx="5673198" cy="3872873"/>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Ha </a:t>
            </a:r>
            <a:r>
              <a:rPr lang="sv-SE" sz="2800" b="1">
                <a:solidFill>
                  <a:prstClr val="white"/>
                </a:solidFill>
                <a:latin typeface="Montserrat Light"/>
              </a:rPr>
              <a:t>bra grundställning och aktiva fötter </a:t>
            </a:r>
            <a:r>
              <a:rPr lang="sv-SE" sz="2800">
                <a:solidFill>
                  <a:prstClr val="white"/>
                </a:solidFill>
                <a:latin typeface="Montserrat Light"/>
              </a:rPr>
              <a:t>att ta kunna ta emot bollen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Kunna göra </a:t>
            </a:r>
            <a:r>
              <a:rPr lang="sv-SE" sz="2800" b="1">
                <a:solidFill>
                  <a:prstClr val="white"/>
                </a:solidFill>
                <a:latin typeface="Montserrat Light"/>
              </a:rPr>
              <a:t>tempoväxlingar och riktningsförändringar </a:t>
            </a:r>
            <a:r>
              <a:rPr lang="sv-SE" sz="2800">
                <a:solidFill>
                  <a:prstClr val="white"/>
                </a:solidFill>
                <a:latin typeface="Montserrat Light"/>
              </a:rPr>
              <a:t>för att bli fri</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i="0" u="none" strike="noStrike" kern="1200" cap="none" spc="0" normalizeH="0" baseline="0" noProof="0">
                <a:ln>
                  <a:noFill/>
                </a:ln>
                <a:solidFill>
                  <a:prstClr val="white"/>
                </a:solidFill>
                <a:effectLst/>
                <a:uLnTx/>
                <a:uFillTx/>
                <a:latin typeface="Montserrat Light"/>
                <a:ea typeface="+mn-ea"/>
                <a:cs typeface="+mn-cs"/>
              </a:rPr>
              <a:t>Kunna </a:t>
            </a:r>
            <a:r>
              <a:rPr kumimoji="0" lang="sv-SE" sz="2800" b="1" i="0" u="none" strike="noStrike" kern="1200" cap="none" spc="0" normalizeH="0" baseline="0" noProof="0">
                <a:ln>
                  <a:noFill/>
                </a:ln>
                <a:solidFill>
                  <a:prstClr val="white"/>
                </a:solidFill>
                <a:effectLst/>
                <a:uLnTx/>
                <a:uFillTx/>
                <a:latin typeface="Montserrat Light"/>
                <a:ea typeface="+mn-ea"/>
                <a:cs typeface="+mn-cs"/>
              </a:rPr>
              <a:t>ta emot passningar </a:t>
            </a:r>
            <a:r>
              <a:rPr kumimoji="0" lang="sv-SE" sz="2800" i="0" u="none" strike="noStrike" kern="1200" cap="none" spc="0" normalizeH="0" baseline="0" noProof="0">
                <a:ln>
                  <a:noFill/>
                </a:ln>
                <a:solidFill>
                  <a:prstClr val="white"/>
                </a:solidFill>
                <a:effectLst/>
                <a:uLnTx/>
                <a:uFillTx/>
                <a:latin typeface="Montserrat Light"/>
                <a:ea typeface="+mn-ea"/>
                <a:cs typeface="+mn-cs"/>
              </a:rPr>
              <a:t>både stillastående och i fart</a:t>
            </a:r>
          </a:p>
        </p:txBody>
      </p:sp>
      <p:sp>
        <p:nvSpPr>
          <p:cNvPr id="6" name="Rektangel med rundade hörn 11">
            <a:extLst>
              <a:ext uri="{FF2B5EF4-FFF2-40B4-BE49-F238E27FC236}">
                <a16:creationId xmlns:a16="http://schemas.microsoft.com/office/drawing/2014/main" id="{1BF872CD-FA70-AB27-4A03-A8A718768B49}"/>
              </a:ext>
            </a:extLst>
          </p:cNvPr>
          <p:cNvSpPr/>
          <p:nvPr/>
        </p:nvSpPr>
        <p:spPr>
          <a:xfrm>
            <a:off x="8240358" y="5427824"/>
            <a:ext cx="6967837" cy="419693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Vid markering </a:t>
            </a:r>
            <a:r>
              <a:rPr lang="sv-SE" sz="2800">
                <a:solidFill>
                  <a:prstClr val="white"/>
                </a:solidFill>
                <a:latin typeface="Montserrat Light"/>
                <a:sym typeface="Wingdings" panose="05000000000000000000" pitchFamily="2" charset="2"/>
              </a:rPr>
              <a:t> ta en ny position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Göra sig redo för nästa aktion genom att ta emot rättvänd</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Löp utan boll för att skapa yta åt sig själv eller medspelare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prstClr val="white"/>
                </a:solidFill>
                <a:latin typeface="Montserrat Light"/>
              </a:rPr>
              <a:t>”</a:t>
            </a:r>
            <a:r>
              <a:rPr lang="sv-SE" sz="2800" err="1">
                <a:solidFill>
                  <a:prstClr val="white"/>
                </a:solidFill>
                <a:latin typeface="Montserrat Light"/>
              </a:rPr>
              <a:t>Give</a:t>
            </a:r>
            <a:r>
              <a:rPr lang="sv-SE" sz="2800">
                <a:solidFill>
                  <a:prstClr val="white"/>
                </a:solidFill>
                <a:latin typeface="Montserrat Light"/>
              </a:rPr>
              <a:t> and go” – passa och ta en ny position för att bli spelbar igen, eller öppna yta åt någon annan</a:t>
            </a:r>
          </a:p>
        </p:txBody>
      </p:sp>
      <p:sp>
        <p:nvSpPr>
          <p:cNvPr id="10" name="Rektangel med rundade hörn 11">
            <a:extLst>
              <a:ext uri="{FF2B5EF4-FFF2-40B4-BE49-F238E27FC236}">
                <a16:creationId xmlns:a16="http://schemas.microsoft.com/office/drawing/2014/main" id="{79A6D75C-4E35-12CC-653C-E4455BC38ABC}"/>
              </a:ext>
            </a:extLst>
          </p:cNvPr>
          <p:cNvSpPr/>
          <p:nvPr/>
        </p:nvSpPr>
        <p:spPr>
          <a:xfrm>
            <a:off x="16449293" y="5427824"/>
            <a:ext cx="6600378" cy="3872873"/>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Förstå när bollföraren behöver hjälp nära eller när man söka farliga ytor</a:t>
            </a: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i="0" u="none" strike="noStrike" kern="1200" cap="none" spc="0" normalizeH="0" baseline="0" noProof="0">
                <a:ln>
                  <a:noFill/>
                </a:ln>
                <a:solidFill>
                  <a:schemeClr val="bg1"/>
                </a:solidFill>
                <a:effectLst/>
                <a:uLnTx/>
                <a:uFillTx/>
                <a:latin typeface="Montserrat Light" panose="00000400000000000000" pitchFamily="2" charset="0"/>
              </a:rPr>
              <a:t>Förstå att flera spelare kan hjälpa bollföraren på olika sätt – en möter, </a:t>
            </a:r>
            <a:r>
              <a:rPr lang="sv-SE" sz="2800">
                <a:solidFill>
                  <a:schemeClr val="bg1"/>
                </a:solidFill>
                <a:latin typeface="Montserrat Light" panose="00000400000000000000" pitchFamily="2" charset="0"/>
              </a:rPr>
              <a:t>en löper i djupled, en skapar bredd.</a:t>
            </a:r>
            <a:endParaRPr kumimoji="0" lang="sv-SE" sz="2800" i="0" u="none" strike="noStrike" kern="1200" cap="none" spc="0" normalizeH="0" baseline="0" noProof="0">
              <a:ln>
                <a:noFill/>
              </a:ln>
              <a:solidFill>
                <a:schemeClr val="bg1"/>
              </a:solidFill>
              <a:effectLst/>
              <a:uLnTx/>
              <a:uFillTx/>
              <a:latin typeface="Montserrat Light" panose="00000400000000000000" pitchFamily="2" charset="0"/>
            </a:endParaRPr>
          </a:p>
        </p:txBody>
      </p:sp>
    </p:spTree>
    <p:extLst>
      <p:ext uri="{BB962C8B-B14F-4D97-AF65-F5344CB8AC3E}">
        <p14:creationId xmlns:p14="http://schemas.microsoft.com/office/powerpoint/2010/main" val="4267607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a:extLst>
              <a:ext uri="{FF2B5EF4-FFF2-40B4-BE49-F238E27FC236}">
                <a16:creationId xmlns:a16="http://schemas.microsoft.com/office/drawing/2014/main" id="{87CE734D-10A9-7D59-01B3-0199F8F3922B}"/>
              </a:ext>
            </a:extLst>
          </p:cNvPr>
          <p:cNvSpPr txBox="1"/>
          <p:nvPr/>
        </p:nvSpPr>
        <p:spPr>
          <a:xfrm>
            <a:off x="4347068" y="424652"/>
            <a:ext cx="15642187" cy="3123932"/>
          </a:xfrm>
          <a:prstGeom prst="rect">
            <a:avLst/>
          </a:prstGeom>
          <a:noFill/>
          <a:ln w="12700">
            <a:noFill/>
          </a:ln>
        </p:spPr>
        <p:txBody>
          <a:bodyPr wrap="square" rtlCol="0">
            <a:spAutoFit/>
          </a:bodyPr>
          <a:lstStyle/>
          <a:p>
            <a:pPr algn="ctr" fontAlgn="base"/>
            <a:r>
              <a:rPr lang="sv-SE" sz="8500">
                <a:solidFill>
                  <a:schemeClr val="bg1"/>
                </a:solidFill>
                <a:latin typeface="Mongoose Regular" panose="02000000000000000000" pitchFamily="2" charset="77"/>
              </a:rPr>
              <a:t>7. VINNA BOLL</a:t>
            </a:r>
          </a:p>
          <a:p>
            <a:pPr algn="ctr" fontAlgn="base"/>
            <a:endParaRPr lang="sv-SE" sz="4000" b="1">
              <a:solidFill>
                <a:schemeClr val="bg1"/>
              </a:solidFill>
              <a:latin typeface="Montserrat SemiBold" pitchFamily="2" charset="77"/>
            </a:endParaRPr>
          </a:p>
          <a:p>
            <a:pPr algn="ctr" fontAlgn="base"/>
            <a:r>
              <a:rPr lang="sv-SE" sz="3200" b="1">
                <a:solidFill>
                  <a:srgbClr val="F5EF88"/>
                </a:solidFill>
                <a:latin typeface="Montserrat SemiBold" pitchFamily="2" charset="77"/>
              </a:rPr>
              <a:t>Pressa/stoppa motståndare och vinna lösa bollar och äga yta.</a:t>
            </a:r>
            <a:br>
              <a:rPr lang="sv-SE" sz="4000" b="1">
                <a:solidFill>
                  <a:srgbClr val="F5EF88"/>
                </a:solidFill>
                <a:latin typeface="Montserrat SemiBold" pitchFamily="2" charset="77"/>
              </a:rPr>
            </a:br>
            <a:endParaRPr lang="sv-SE" sz="4000" b="1">
              <a:solidFill>
                <a:srgbClr val="F5EF88"/>
              </a:solidFill>
              <a:latin typeface="Montserrat SemiBold" pitchFamily="2" charset="77"/>
            </a:endParaRPr>
          </a:p>
        </p:txBody>
      </p:sp>
      <p:cxnSp>
        <p:nvCxnSpPr>
          <p:cNvPr id="19" name="Rak 18">
            <a:extLst>
              <a:ext uri="{FF2B5EF4-FFF2-40B4-BE49-F238E27FC236}">
                <a16:creationId xmlns:a16="http://schemas.microsoft.com/office/drawing/2014/main" id="{66CEEE74-6B5C-219E-ADF0-4FD46D2630A4}"/>
              </a:ext>
            </a:extLst>
          </p:cNvPr>
          <p:cNvCxnSpPr>
            <a:cxnSpLocks/>
          </p:cNvCxnSpPr>
          <p:nvPr/>
        </p:nvCxnSpPr>
        <p:spPr>
          <a:xfrm>
            <a:off x="7992888" y="5787502"/>
            <a:ext cx="0" cy="377782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89895643-22AC-AA11-BE87-B0C9B06F2A3B}"/>
              </a:ext>
            </a:extLst>
          </p:cNvPr>
          <p:cNvCxnSpPr>
            <a:cxnSpLocks/>
          </p:cNvCxnSpPr>
          <p:nvPr/>
        </p:nvCxnSpPr>
        <p:spPr>
          <a:xfrm>
            <a:off x="16027399" y="6060938"/>
            <a:ext cx="0" cy="379080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709135E9-F416-8178-A42A-296D2356977E}"/>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A1EB8EFB-FC98-ED94-B9BA-969BD3FA6DF4}"/>
              </a:ext>
            </a:extLst>
          </p:cNvPr>
          <p:cNvCxnSpPr>
            <a:cxnSpLocks/>
          </p:cNvCxnSpPr>
          <p:nvPr/>
        </p:nvCxnSpPr>
        <p:spPr>
          <a:xfrm>
            <a:off x="-264695" y="3958314"/>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C421DB35-AF33-0BA3-ADF1-5FF44365C5E2}"/>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25</a:t>
            </a:fld>
            <a:endParaRPr lang="sv-SE"/>
          </a:p>
        </p:txBody>
      </p:sp>
      <p:sp>
        <p:nvSpPr>
          <p:cNvPr id="11" name="Rektangel med rundade hörn 11">
            <a:extLst>
              <a:ext uri="{FF2B5EF4-FFF2-40B4-BE49-F238E27FC236}">
                <a16:creationId xmlns:a16="http://schemas.microsoft.com/office/drawing/2014/main" id="{CA2C250F-EA18-B94C-AD1D-39A0211BEA85}"/>
              </a:ext>
            </a:extLst>
          </p:cNvPr>
          <p:cNvSpPr/>
          <p:nvPr/>
        </p:nvSpPr>
        <p:spPr>
          <a:xfrm>
            <a:off x="920273" y="5557281"/>
            <a:ext cx="6479955" cy="5094741"/>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chemeClr val="bg1"/>
                </a:solidFill>
                <a:latin typeface="Montserrat Light" panose="00000400000000000000" pitchFamily="2" charset="0"/>
              </a:rPr>
              <a:t>Snabba fötter </a:t>
            </a:r>
            <a:r>
              <a:rPr lang="sv-SE" sz="2800">
                <a:solidFill>
                  <a:schemeClr val="bg1"/>
                </a:solidFill>
                <a:latin typeface="Montserrat Light" panose="00000400000000000000" pitchFamily="2" charset="0"/>
              </a:rPr>
              <a:t>för att hinna fram i press och på lösa bollar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chemeClr val="bg1"/>
                </a:solidFill>
                <a:latin typeface="Montserrat Light" panose="00000400000000000000" pitchFamily="2" charset="0"/>
              </a:rPr>
              <a:t>Tempoväxlingar och riktningsförändringar </a:t>
            </a:r>
            <a:r>
              <a:rPr lang="sv-SE" sz="2800">
                <a:solidFill>
                  <a:schemeClr val="bg1"/>
                </a:solidFill>
                <a:latin typeface="Montserrat Light" panose="00000400000000000000" pitchFamily="2" charset="0"/>
              </a:rPr>
              <a:t>för att kunna ändra tempo och byta riktning snabbt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chemeClr val="bg1"/>
                </a:solidFill>
                <a:latin typeface="Montserrat Light" panose="00000400000000000000" pitchFamily="2" charset="0"/>
              </a:rPr>
              <a:t>Spela blad mot boll </a:t>
            </a:r>
            <a:r>
              <a:rPr lang="sv-SE" sz="2800">
                <a:solidFill>
                  <a:schemeClr val="bg1"/>
                </a:solidFill>
                <a:latin typeface="Montserrat Light" panose="00000400000000000000" pitchFamily="2" charset="0"/>
              </a:rPr>
              <a:t>för att störa passning eller dribbling</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chemeClr val="bg1"/>
                </a:solidFill>
                <a:latin typeface="Montserrat Light" panose="00000400000000000000" pitchFamily="2" charset="0"/>
              </a:rPr>
              <a:t>Styrka och balans </a:t>
            </a:r>
            <a:r>
              <a:rPr lang="sv-SE" sz="2800">
                <a:solidFill>
                  <a:schemeClr val="bg1"/>
                </a:solidFill>
                <a:latin typeface="Montserrat Light" panose="00000400000000000000" pitchFamily="2" charset="0"/>
              </a:rPr>
              <a:t>för att kunna använda kroppen i närkamper</a:t>
            </a:r>
          </a:p>
        </p:txBody>
      </p:sp>
      <p:sp>
        <p:nvSpPr>
          <p:cNvPr id="12" name="Rektangel med rundade hörn 11">
            <a:extLst>
              <a:ext uri="{FF2B5EF4-FFF2-40B4-BE49-F238E27FC236}">
                <a16:creationId xmlns:a16="http://schemas.microsoft.com/office/drawing/2014/main" id="{09B5CF52-46B8-E401-E9A4-4D58E8A45585}"/>
              </a:ext>
            </a:extLst>
          </p:cNvPr>
          <p:cNvSpPr/>
          <p:nvPr/>
        </p:nvSpPr>
        <p:spPr>
          <a:xfrm>
            <a:off x="8741625" y="5557281"/>
            <a:ext cx="7582105" cy="5659357"/>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Beteenden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Kom nära motståndaren och spela blad mot boll</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Sätt snabb press på den som har bollen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Styr motståndarna bort från målet, helst mot sargen</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Få motståndarna felvända (i </a:t>
            </a:r>
            <a:r>
              <a:rPr lang="sv-SE" sz="2800" err="1">
                <a:solidFill>
                  <a:schemeClr val="bg1"/>
                </a:solidFill>
                <a:latin typeface="Montserrat Light" panose="00000400000000000000" pitchFamily="2" charset="0"/>
              </a:rPr>
              <a:t>moonlight</a:t>
            </a:r>
            <a:r>
              <a:rPr lang="sv-SE" sz="2800">
                <a:solidFill>
                  <a:schemeClr val="bg1"/>
                </a:solidFill>
                <a:latin typeface="Montserrat Light" panose="00000400000000000000" pitchFamily="2" charset="0"/>
              </a:rPr>
              <a:t>) så att dom inte kan spela framåt</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Var beredd att ta lösa bollar direkt när chansen kommer</a:t>
            </a:r>
          </a:p>
        </p:txBody>
      </p:sp>
      <p:sp>
        <p:nvSpPr>
          <p:cNvPr id="13" name="Rektangel med rundade hörn 11">
            <a:extLst>
              <a:ext uri="{FF2B5EF4-FFF2-40B4-BE49-F238E27FC236}">
                <a16:creationId xmlns:a16="http://schemas.microsoft.com/office/drawing/2014/main" id="{D9A60B61-B81D-235C-59C7-136603E32894}"/>
              </a:ext>
            </a:extLst>
          </p:cNvPr>
          <p:cNvSpPr/>
          <p:nvPr/>
        </p:nvSpPr>
        <p:spPr>
          <a:xfrm>
            <a:off x="16620060" y="5896043"/>
            <a:ext cx="6842080" cy="532059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Förståelse som presspelare för vad som är viktigt att uppnå när man pressar bollförare. </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Förståelse för om man kan gå all in i pressen eller om man behöver skydda ytor.</a:t>
            </a:r>
          </a:p>
          <a:p>
            <a:pPr marL="0" marR="0" lvl="0" indent="0" algn="l" defTabSz="1828686" rtl="0" eaLnBrk="1" fontAlgn="auto" latinLnBrk="0" hangingPunct="1">
              <a:lnSpc>
                <a:spcPct val="100000"/>
              </a:lnSpc>
              <a:spcBef>
                <a:spcPts val="0"/>
              </a:spcBef>
              <a:spcAft>
                <a:spcPts val="0"/>
              </a:spcAft>
              <a:buClrTx/>
              <a:buSzTx/>
              <a:buFontTx/>
              <a:buNone/>
              <a:tabLst/>
              <a:defRPr/>
            </a:pPr>
            <a:r>
              <a:rPr lang="sv-SE" sz="2800">
                <a:solidFill>
                  <a:schemeClr val="bg1"/>
                </a:solidFill>
                <a:latin typeface="Montserrat Light" panose="00000400000000000000" pitchFamily="2" charset="0"/>
              </a:rPr>
              <a:t>Förståelse för hur presspelarens agerande påverkar spelarna bakom.</a:t>
            </a:r>
            <a:endParaRPr kumimoji="0" lang="sv-SE" sz="2800" u="none" strike="noStrike" kern="1200" cap="none" spc="0" normalizeH="0" baseline="0" noProof="0">
              <a:ln>
                <a:noFill/>
              </a:ln>
              <a:solidFill>
                <a:schemeClr val="bg1"/>
              </a:solidFill>
              <a:effectLst/>
              <a:uLnTx/>
              <a:uFillTx/>
              <a:latin typeface="Montserrat Light" panose="00000400000000000000" pitchFamily="2" charset="0"/>
            </a:endParaRPr>
          </a:p>
        </p:txBody>
      </p:sp>
    </p:spTree>
    <p:extLst>
      <p:ext uri="{BB962C8B-B14F-4D97-AF65-F5344CB8AC3E}">
        <p14:creationId xmlns:p14="http://schemas.microsoft.com/office/powerpoint/2010/main" val="567468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131608F7-E985-7F08-12C8-E8A81C0A0CE3}"/>
              </a:ext>
            </a:extLst>
          </p:cNvPr>
          <p:cNvSpPr>
            <a:spLocks noGrp="1"/>
          </p:cNvSpPr>
          <p:nvPr>
            <p:ph type="title" idx="4294967295"/>
          </p:nvPr>
        </p:nvSpPr>
        <p:spPr>
          <a:xfrm>
            <a:off x="1677193" y="4695393"/>
            <a:ext cx="21029613" cy="2649538"/>
          </a:xfrm>
        </p:spPr>
        <p:txBody>
          <a:bodyPr>
            <a:normAutofit/>
          </a:bodyPr>
          <a:lstStyle/>
          <a:p>
            <a:pPr algn="ctr"/>
            <a:r>
              <a:rPr lang="sv-SE" sz="16000">
                <a:solidFill>
                  <a:srgbClr val="F5EF88"/>
                </a:solidFill>
                <a:latin typeface="Mongoose Regular" panose="02000000000000000000" pitchFamily="2" charset="77"/>
              </a:rPr>
              <a:t>MÅLVAKT</a:t>
            </a:r>
          </a:p>
        </p:txBody>
      </p:sp>
    </p:spTree>
    <p:extLst>
      <p:ext uri="{BB962C8B-B14F-4D97-AF65-F5344CB8AC3E}">
        <p14:creationId xmlns:p14="http://schemas.microsoft.com/office/powerpoint/2010/main" val="362580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676291" y="501652"/>
            <a:ext cx="21029831" cy="2651125"/>
          </a:xfrm>
        </p:spPr>
        <p:txBody>
          <a:bodyPr>
            <a:normAutofit/>
          </a:bodyPr>
          <a:lstStyle/>
          <a:p>
            <a:r>
              <a:rPr lang="sv-SE" sz="9000">
                <a:solidFill>
                  <a:srgbClr val="F5EF88"/>
                </a:solidFill>
                <a:latin typeface="Mongoose Regular" panose="02000000000000000000" pitchFamily="2" charset="77"/>
              </a:rPr>
              <a:t>DEFINITIONER</a:t>
            </a:r>
          </a:p>
        </p:txBody>
      </p:sp>
      <p:graphicFrame>
        <p:nvGraphicFramePr>
          <p:cNvPr id="9" name="Tabell 9">
            <a:extLst>
              <a:ext uri="{FF2B5EF4-FFF2-40B4-BE49-F238E27FC236}">
                <a16:creationId xmlns:a16="http://schemas.microsoft.com/office/drawing/2014/main" id="{4E9F5B56-155F-492F-9E0A-24A8B8541187}"/>
              </a:ext>
            </a:extLst>
          </p:cNvPr>
          <p:cNvGraphicFramePr>
            <a:graphicFrameLocks noGrp="1"/>
          </p:cNvGraphicFramePr>
          <p:nvPr>
            <p:ph idx="4294967295"/>
            <p:extLst>
              <p:ext uri="{D42A27DB-BD31-4B8C-83A1-F6EECF244321}">
                <p14:modId xmlns:p14="http://schemas.microsoft.com/office/powerpoint/2010/main" val="1965131370"/>
              </p:ext>
            </p:extLst>
          </p:nvPr>
        </p:nvGraphicFramePr>
        <p:xfrm>
          <a:off x="1676400" y="2965453"/>
          <a:ext cx="21029612" cy="8634698"/>
        </p:xfrm>
        <a:graphic>
          <a:graphicData uri="http://schemas.openxmlformats.org/drawingml/2006/table">
            <a:tbl>
              <a:tblPr>
                <a:tableStyleId>{5C22544A-7EE6-4342-B048-85BDC9FD1C3A}</a:tableStyleId>
              </a:tblPr>
              <a:tblGrid>
                <a:gridCol w="5176254">
                  <a:extLst>
                    <a:ext uri="{9D8B030D-6E8A-4147-A177-3AD203B41FA5}">
                      <a16:colId xmlns:a16="http://schemas.microsoft.com/office/drawing/2014/main" val="1811704518"/>
                    </a:ext>
                  </a:extLst>
                </a:gridCol>
                <a:gridCol w="15853358">
                  <a:extLst>
                    <a:ext uri="{9D8B030D-6E8A-4147-A177-3AD203B41FA5}">
                      <a16:colId xmlns:a16="http://schemas.microsoft.com/office/drawing/2014/main" val="1738969559"/>
                    </a:ext>
                  </a:extLst>
                </a:gridCol>
              </a:tblGrid>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i="0">
                          <a:solidFill>
                            <a:schemeClr val="bg1"/>
                          </a:solidFill>
                          <a:latin typeface="Montserrat Light"/>
                        </a:rPr>
                        <a:t>1. Bollhantering</a:t>
                      </a: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a:solidFill>
                            <a:schemeClr val="bg1"/>
                          </a:solidFill>
                          <a:latin typeface="Montserrat Light"/>
                        </a:rPr>
                        <a:t>Öga-hand-koordination samt bekvämlighet med boll.</a:t>
                      </a:r>
                    </a:p>
                  </a:txBody>
                  <a:tcPr marL="243824" marR="243824" marT="121912" marB="121912">
                    <a:lnL w="12700" cmpd="sng">
                      <a:noFill/>
                    </a:lnL>
                    <a:lnR w="12700" cmpd="sng">
                      <a:noFill/>
                    </a:lnR>
                    <a:lnT w="12700" cmpd="sng">
                      <a:noFill/>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extLst>
                  <a:ext uri="{0D108BD9-81ED-4DB2-BD59-A6C34878D82A}">
                    <a16:rowId xmlns:a16="http://schemas.microsoft.com/office/drawing/2014/main" val="247018135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420491"/>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i="0">
                          <a:solidFill>
                            <a:schemeClr val="bg1"/>
                          </a:solidFill>
                          <a:latin typeface="Montserrat Light"/>
                        </a:rPr>
                        <a:t>3. Ta bollen framåt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a:solidFill>
                            <a:schemeClr val="bg1"/>
                          </a:solidFill>
                          <a:latin typeface="Montserrat Light"/>
                        </a:rPr>
                        <a:t>I anfallsspelets alla delar ta bollen mot motståndarnas mål i syfte att skapa möjlighet till målchans.</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469168"/>
                  </a:ext>
                </a:extLst>
              </a:tr>
              <a:tr h="1133987">
                <a:tc>
                  <a:txBody>
                    <a:bodyPr/>
                    <a:lstStyle/>
                    <a:p>
                      <a:pPr>
                        <a:lnSpc>
                          <a:spcPct val="150000"/>
                        </a:lnSpc>
                      </a:pPr>
                      <a:endParaRPr lang="sv-SE" sz="28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8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9598"/>
                  </a:ext>
                </a:extLst>
              </a:tr>
              <a:tr h="1010653">
                <a:tc>
                  <a:txBody>
                    <a:bodyPr/>
                    <a:lstStyle/>
                    <a:p>
                      <a:pPr>
                        <a:lnSpc>
                          <a:spcPct val="150000"/>
                        </a:lnSpc>
                      </a:pPr>
                      <a:r>
                        <a:rPr lang="sv-SE" sz="2800" b="1" i="0">
                          <a:solidFill>
                            <a:schemeClr val="bg1"/>
                          </a:solidFill>
                          <a:latin typeface="Montserrat Light"/>
                        </a:rPr>
                        <a:t>5. Positionering</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a:solidFill>
                            <a:schemeClr val="bg1"/>
                          </a:solidFill>
                          <a:latin typeface="Montserrat Light"/>
                        </a:rPr>
                        <a:t>Med såväl kroppsposition som placering i målet kunna spela blockande och räddande.</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256038"/>
                  </a:ext>
                </a:extLst>
              </a:tr>
              <a:tr h="1082842">
                <a:tc>
                  <a:txBody>
                    <a:bodyPr/>
                    <a:lstStyle/>
                    <a:p>
                      <a:pPr>
                        <a:lnSpc>
                          <a:spcPct val="150000"/>
                        </a:lnSpc>
                      </a:pPr>
                      <a:r>
                        <a:rPr lang="sv-SE" sz="2800" b="1" i="0">
                          <a:solidFill>
                            <a:schemeClr val="bg1"/>
                          </a:solidFill>
                          <a:latin typeface="Montserrat Light"/>
                        </a:rPr>
                        <a:t>6. Utkast</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2800" b="1">
                          <a:solidFill>
                            <a:schemeClr val="bg1"/>
                          </a:solidFill>
                          <a:latin typeface="Montserrat Light"/>
                        </a:rPr>
                        <a:t>Med olika tekniker kunna sätta utespelare i bättre lägen än sig själv.</a:t>
                      </a: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880397"/>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635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71286"/>
                  </a:ext>
                </a:extLst>
              </a:tr>
              <a:tr h="98884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b="0" i="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2400">
                        <a:solidFill>
                          <a:schemeClr val="bg1"/>
                        </a:solidFill>
                        <a:latin typeface="Montserrat Light"/>
                      </a:endParaRPr>
                    </a:p>
                  </a:txBody>
                  <a:tcPr marL="243824" marR="243824" marT="121912" marB="121912">
                    <a:lnL w="12700" cmpd="sng">
                      <a:noFill/>
                    </a:lnL>
                    <a:lnR w="12700" cmpd="sng">
                      <a:noFill/>
                    </a:lnR>
                    <a:lnT w="6350" cap="flat" cmpd="sng" algn="ctr">
                      <a:solidFill>
                        <a:srgbClr val="F5EF8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7597578"/>
                  </a:ext>
                </a:extLst>
              </a:tr>
            </a:tbl>
          </a:graphicData>
        </a:graphic>
      </p:graphicFrame>
      <p:sp>
        <p:nvSpPr>
          <p:cNvPr id="4" name="Platshållare för bildnummer 3">
            <a:extLst>
              <a:ext uri="{FF2B5EF4-FFF2-40B4-BE49-F238E27FC236}">
                <a16:creationId xmlns:a16="http://schemas.microsoft.com/office/drawing/2014/main" id="{122AE610-C96B-EBF8-5B98-08F8F75E23A9}"/>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27</a:t>
            </a:fld>
            <a:endParaRPr lang="sv-SE"/>
          </a:p>
        </p:txBody>
      </p:sp>
    </p:spTree>
    <p:extLst>
      <p:ext uri="{BB962C8B-B14F-4D97-AF65-F5344CB8AC3E}">
        <p14:creationId xmlns:p14="http://schemas.microsoft.com/office/powerpoint/2010/main" val="233519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848F472-9733-4224-BAC1-B6C226B509C8}"/>
              </a:ext>
            </a:extLst>
          </p:cNvPr>
          <p:cNvSpPr txBox="1"/>
          <p:nvPr/>
        </p:nvSpPr>
        <p:spPr>
          <a:xfrm>
            <a:off x="5329088" y="3035801"/>
            <a:ext cx="13590566" cy="584775"/>
          </a:xfrm>
          <a:prstGeom prst="rect">
            <a:avLst/>
          </a:prstGeom>
          <a:noFill/>
          <a:ln>
            <a:noFill/>
          </a:ln>
        </p:spPr>
        <p:txBody>
          <a:bodyPr wrap="square" rtlCol="0">
            <a:spAutoFit/>
          </a:bodyPr>
          <a:lstStyle/>
          <a:p>
            <a:pPr algn="ctr" fontAlgn="base"/>
            <a:r>
              <a:rPr lang="sv-SE" sz="3200">
                <a:solidFill>
                  <a:schemeClr val="bg1"/>
                </a:solidFill>
                <a:latin typeface="Montserrat Light" pitchFamily="2" charset="77"/>
              </a:rPr>
              <a:t>Öga-hand-koordination samt bekvämlighet med boll.</a:t>
            </a:r>
          </a:p>
        </p:txBody>
      </p:sp>
      <p:sp>
        <p:nvSpPr>
          <p:cNvPr id="11" name="Rektangel med rundade hörn 11">
            <a:extLst>
              <a:ext uri="{FF2B5EF4-FFF2-40B4-BE49-F238E27FC236}">
                <a16:creationId xmlns:a16="http://schemas.microsoft.com/office/drawing/2014/main" id="{742EF201-F4F5-4D35-A0DC-DE4C646D21A4}"/>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500">
                <a:latin typeface="Mongoose Regular" panose="02000000000000000000" pitchFamily="2" charset="77"/>
              </a:rPr>
              <a:t>1. BOLLHANTERING</a:t>
            </a:r>
          </a:p>
          <a:p>
            <a:pPr algn="ctr"/>
            <a:br>
              <a:rPr lang="sv-SE" sz="4000" b="1">
                <a:latin typeface="Montserrat SemiBold" pitchFamily="2" charset="77"/>
              </a:rPr>
            </a:br>
            <a:r>
              <a:rPr lang="sv-SE" sz="3200" b="1">
                <a:solidFill>
                  <a:srgbClr val="F5EF88"/>
                </a:solidFill>
                <a:latin typeface="Montserrat SemiBold" pitchFamily="2" charset="77"/>
              </a:rPr>
              <a:t>Skapa trygghet i olika moment utifrån bollens position och läge.</a:t>
            </a:r>
          </a:p>
        </p:txBody>
      </p:sp>
      <p:sp>
        <p:nvSpPr>
          <p:cNvPr id="20" name="Rektangel med rundade hörn 11">
            <a:extLst>
              <a:ext uri="{FF2B5EF4-FFF2-40B4-BE49-F238E27FC236}">
                <a16:creationId xmlns:a16="http://schemas.microsoft.com/office/drawing/2014/main" id="{D6961ABF-EC45-45CB-A767-046E2EE9928A}"/>
              </a:ext>
            </a:extLst>
          </p:cNvPr>
          <p:cNvSpPr/>
          <p:nvPr/>
        </p:nvSpPr>
        <p:spPr>
          <a:xfrm>
            <a:off x="12294061" y="8356546"/>
            <a:ext cx="6891047" cy="3326559"/>
          </a:xfrm>
          <a:prstGeom prst="roundRect">
            <a:avLst/>
          </a:prstGeom>
          <a:noFill/>
          <a:ln w="6350">
            <a:noFill/>
          </a:ln>
        </p:spPr>
        <p:style>
          <a:lnRef idx="1">
            <a:schemeClr val="dk1"/>
          </a:lnRef>
          <a:fillRef idx="2">
            <a:schemeClr val="dk1"/>
          </a:fillRef>
          <a:effectRef idx="1">
            <a:schemeClr val="dk1"/>
          </a:effectRef>
          <a:fontRef idx="minor">
            <a:schemeClr val="dk1"/>
          </a:fontRef>
        </p:style>
        <p:txBody>
          <a:bodyPr rtlCol="0" anchor="ctr"/>
          <a:lstStyle/>
          <a:p>
            <a:r>
              <a:rPr lang="sv-SE" sz="2800" b="1">
                <a:solidFill>
                  <a:srgbClr val="F5EF88"/>
                </a:solidFill>
                <a:latin typeface="Montserrat SemiBold" pitchFamily="2" charset="77"/>
              </a:rPr>
              <a:t>Mentalt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Skapa sig en trygghet av bollhantering oavsett situation med utgångspunkterna avslut, retur och utkast. </a:t>
            </a:r>
          </a:p>
        </p:txBody>
      </p:sp>
      <p:sp>
        <p:nvSpPr>
          <p:cNvPr id="21" name="Rektangel med rundade hörn 11">
            <a:extLst>
              <a:ext uri="{FF2B5EF4-FFF2-40B4-BE49-F238E27FC236}">
                <a16:creationId xmlns:a16="http://schemas.microsoft.com/office/drawing/2014/main" id="{58F29507-7EB9-4A5A-86CD-E7D4AB47431B}"/>
              </a:ext>
            </a:extLst>
          </p:cNvPr>
          <p:cNvSpPr/>
          <p:nvPr/>
        </p:nvSpPr>
        <p:spPr>
          <a:xfrm>
            <a:off x="4558305" y="8858659"/>
            <a:ext cx="740721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b="1">
                <a:solidFill>
                  <a:srgbClr val="F5EF88"/>
                </a:solidFill>
                <a:latin typeface="Montserrat SemiBold" pitchFamily="2" charset="77"/>
              </a:rPr>
              <a:t>Spelförståelse</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Kunna samla information samtidigt som man hanterar bollen. Aktiv blick för att kunna värdera mellan att motståndaren kommer: </a:t>
            </a:r>
          </a:p>
          <a:p>
            <a:endParaRPr lang="sv-SE" sz="2800">
              <a:solidFill>
                <a:schemeClr val="bg1"/>
              </a:solidFill>
              <a:latin typeface="Montserrat Light" pitchFamily="2" charset="77"/>
            </a:endParaRPr>
          </a:p>
          <a:p>
            <a:r>
              <a:rPr lang="sv-SE" sz="2800">
                <a:solidFill>
                  <a:schemeClr val="bg1"/>
                </a:solidFill>
                <a:latin typeface="Montserrat Light" pitchFamily="2" charset="77"/>
              </a:rPr>
              <a:t>1. Avsluta - 2. Utmana - 3. Passa.</a:t>
            </a:r>
          </a:p>
        </p:txBody>
      </p:sp>
      <p:sp>
        <p:nvSpPr>
          <p:cNvPr id="22" name="Rektangel med rundade hörn 11">
            <a:extLst>
              <a:ext uri="{FF2B5EF4-FFF2-40B4-BE49-F238E27FC236}">
                <a16:creationId xmlns:a16="http://schemas.microsoft.com/office/drawing/2014/main" id="{B945D5AC-B8DB-4654-8DE6-4C17611BA9A2}"/>
              </a:ext>
            </a:extLst>
          </p:cNvPr>
          <p:cNvSpPr/>
          <p:nvPr/>
        </p:nvSpPr>
        <p:spPr>
          <a:xfrm>
            <a:off x="4572011" y="4783460"/>
            <a:ext cx="740721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sv-SE" sz="2800" b="1">
                <a:solidFill>
                  <a:srgbClr val="F5EF88"/>
                </a:solidFill>
                <a:latin typeface="Montserrat SemiBold" pitchFamily="2" charset="77"/>
              </a:rPr>
              <a:t>Tekniskt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Kontrollera bollen vid olika typer av avslut emot och returtagningar. Motoriken öga-hand samt kroppshållning i förhållande till bollens position.  </a:t>
            </a:r>
          </a:p>
        </p:txBody>
      </p:sp>
      <p:sp>
        <p:nvSpPr>
          <p:cNvPr id="23" name="Rektangel med rundade hörn 11">
            <a:extLst>
              <a:ext uri="{FF2B5EF4-FFF2-40B4-BE49-F238E27FC236}">
                <a16:creationId xmlns:a16="http://schemas.microsoft.com/office/drawing/2014/main" id="{EA7317B2-2B8A-4443-9A29-5BF2E928C89D}"/>
              </a:ext>
            </a:extLst>
          </p:cNvPr>
          <p:cNvSpPr/>
          <p:nvPr/>
        </p:nvSpPr>
        <p:spPr>
          <a:xfrm>
            <a:off x="12463750" y="4417682"/>
            <a:ext cx="7346645" cy="332655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b="1">
                <a:solidFill>
                  <a:srgbClr val="F5EF88"/>
                </a:solidFill>
                <a:latin typeface="Montserrat SemiBold" pitchFamily="2" charset="77"/>
              </a:rPr>
              <a:t>Fysiskt</a:t>
            </a:r>
          </a:p>
          <a:p>
            <a:endParaRPr lang="sv-SE" sz="2800" b="1">
              <a:solidFill>
                <a:schemeClr val="bg1"/>
              </a:solidFill>
              <a:latin typeface="Montserrat SemiBold" pitchFamily="2" charset="77"/>
            </a:endParaRPr>
          </a:p>
          <a:p>
            <a:r>
              <a:rPr lang="sv-SE" sz="2800">
                <a:solidFill>
                  <a:schemeClr val="bg1"/>
                </a:solidFill>
                <a:latin typeface="Montserrat Light" pitchFamily="2" charset="77"/>
              </a:rPr>
              <a:t>Upprätthålla balans och kroppshållning även vid förflyttningar skapar enklare bollhantering. </a:t>
            </a:r>
          </a:p>
        </p:txBody>
      </p:sp>
      <p:cxnSp>
        <p:nvCxnSpPr>
          <p:cNvPr id="3" name="Rak 2">
            <a:extLst>
              <a:ext uri="{FF2B5EF4-FFF2-40B4-BE49-F238E27FC236}">
                <a16:creationId xmlns:a16="http://schemas.microsoft.com/office/drawing/2014/main" id="{63F0FF05-CB68-54F4-785B-675A11A9E1FB}"/>
              </a:ext>
            </a:extLst>
          </p:cNvPr>
          <p:cNvCxnSpPr>
            <a:cxnSpLocks/>
          </p:cNvCxnSpPr>
          <p:nvPr/>
        </p:nvCxnSpPr>
        <p:spPr>
          <a:xfrm>
            <a:off x="4927600" y="8305436"/>
            <a:ext cx="1442719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FA78F05D-F724-E41B-E53E-75C73C1720F1}"/>
              </a:ext>
            </a:extLst>
          </p:cNvPr>
          <p:cNvCxnSpPr>
            <a:cxnSpLocks/>
          </p:cNvCxnSpPr>
          <p:nvPr/>
        </p:nvCxnSpPr>
        <p:spPr>
          <a:xfrm>
            <a:off x="12124371" y="4737454"/>
            <a:ext cx="0" cy="72381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8180E926-BD79-7A19-1218-B0924BCBF603}"/>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F6C5146-3B55-B633-B528-4949B42D7EED}"/>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7C4C581E-2790-5AD0-651F-0E4624EBC15F}"/>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28</a:t>
            </a:fld>
            <a:endParaRPr lang="sv-SE"/>
          </a:p>
        </p:txBody>
      </p:sp>
    </p:spTree>
    <p:extLst>
      <p:ext uri="{BB962C8B-B14F-4D97-AF65-F5344CB8AC3E}">
        <p14:creationId xmlns:p14="http://schemas.microsoft.com/office/powerpoint/2010/main" val="202709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848F472-9733-4224-BAC1-B6C226B509C8}"/>
              </a:ext>
            </a:extLst>
          </p:cNvPr>
          <p:cNvSpPr txBox="1"/>
          <p:nvPr/>
        </p:nvSpPr>
        <p:spPr>
          <a:xfrm>
            <a:off x="1981203" y="3136742"/>
            <a:ext cx="20294589" cy="584775"/>
          </a:xfrm>
          <a:prstGeom prst="rect">
            <a:avLst/>
          </a:prstGeom>
          <a:noFill/>
          <a:ln>
            <a:noFill/>
          </a:ln>
        </p:spPr>
        <p:txBody>
          <a:bodyPr wrap="square" rtlCol="0">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white"/>
                </a:solidFill>
                <a:effectLst/>
                <a:uLnTx/>
                <a:uFillTx/>
                <a:latin typeface="Montserrat Light" pitchFamily="2" charset="77"/>
                <a:ea typeface="+mn-ea"/>
                <a:cs typeface="+mn-cs"/>
              </a:rPr>
              <a:t>Att ta bollen framåt för en målvakt i ett tidigt skede är ofta ett underskattat moment.</a:t>
            </a:r>
          </a:p>
        </p:txBody>
      </p:sp>
      <p:sp>
        <p:nvSpPr>
          <p:cNvPr id="11" name="Rektangel med rundade hörn 11">
            <a:extLst>
              <a:ext uri="{FF2B5EF4-FFF2-40B4-BE49-F238E27FC236}">
                <a16:creationId xmlns:a16="http://schemas.microsoft.com/office/drawing/2014/main" id="{742EF201-F4F5-4D35-A0DC-DE4C646D21A4}"/>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prstClr val="white"/>
                </a:solidFill>
                <a:effectLst/>
                <a:uLnTx/>
                <a:uFillTx/>
                <a:latin typeface="Mongoose Regular" panose="02000000000000000000" pitchFamily="2" charset="77"/>
                <a:ea typeface="+mn-ea"/>
                <a:cs typeface="+mn-cs"/>
              </a:rPr>
              <a:t>3. TA BOLLEN FRAMÅT</a:t>
            </a:r>
          </a:p>
          <a:p>
            <a:pPr marL="0" marR="0" lvl="0" indent="0" algn="ctr" defTabSz="1828686" rtl="0" eaLnBrk="1" fontAlgn="auto" latinLnBrk="0" hangingPunct="1">
              <a:lnSpc>
                <a:spcPct val="100000"/>
              </a:lnSpc>
              <a:spcBef>
                <a:spcPts val="0"/>
              </a:spcBef>
              <a:spcAft>
                <a:spcPts val="0"/>
              </a:spcAft>
              <a:buClrTx/>
              <a:buSzTx/>
              <a:buFontTx/>
              <a:buNone/>
              <a:tabLst/>
              <a:defRPr/>
            </a:pPr>
            <a:br>
              <a:rPr kumimoji="0" lang="sv-SE" sz="4000" b="1" i="0" u="none" strike="noStrike" kern="1200" cap="none" spc="0" normalizeH="0" baseline="0" noProof="0">
                <a:ln>
                  <a:noFill/>
                </a:ln>
                <a:solidFill>
                  <a:prstClr val="white"/>
                </a:solidFill>
                <a:effectLst/>
                <a:uLnTx/>
                <a:uFillTx/>
                <a:latin typeface="Montserrat SemiBold" pitchFamily="2" charset="77"/>
                <a:ea typeface="+mn-ea"/>
                <a:cs typeface="+mn-cs"/>
              </a:rPr>
            </a:b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Utmana motståndare genom ett snabbt spel.</a:t>
            </a:r>
          </a:p>
        </p:txBody>
      </p:sp>
      <p:sp>
        <p:nvSpPr>
          <p:cNvPr id="20" name="Rektangel med rundade hörn 11">
            <a:extLst>
              <a:ext uri="{FF2B5EF4-FFF2-40B4-BE49-F238E27FC236}">
                <a16:creationId xmlns:a16="http://schemas.microsoft.com/office/drawing/2014/main" id="{D6961ABF-EC45-45CB-A767-046E2EE9928A}"/>
              </a:ext>
            </a:extLst>
          </p:cNvPr>
          <p:cNvSpPr/>
          <p:nvPr/>
        </p:nvSpPr>
        <p:spPr>
          <a:xfrm>
            <a:off x="12701013" y="8509814"/>
            <a:ext cx="7788216" cy="3326559"/>
          </a:xfrm>
          <a:prstGeom prst="roundRect">
            <a:avLst/>
          </a:prstGeom>
          <a:noFill/>
          <a:ln w="6350">
            <a:noFill/>
          </a:ln>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a:rPr>
              <a:t>Mentalt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a:rPr>
              <a:t>Att skapa ett </a:t>
            </a:r>
            <a:r>
              <a:rPr kumimoji="0" lang="sv-SE" sz="2800" b="0" i="0" u="none" strike="noStrike" kern="1200" cap="none" spc="0" normalizeH="0" baseline="0" noProof="0" err="1">
                <a:ln>
                  <a:noFill/>
                </a:ln>
                <a:solidFill>
                  <a:prstClr val="white"/>
                </a:solidFill>
                <a:effectLst/>
                <a:uLnTx/>
                <a:uFillTx/>
                <a:latin typeface="Montserrat Light"/>
              </a:rPr>
              <a:t>mindset</a:t>
            </a:r>
            <a:r>
              <a:rPr kumimoji="0" lang="sv-SE" sz="2800" b="0" i="0" u="none" strike="noStrike" kern="1200" cap="none" spc="0" normalizeH="0" baseline="0" noProof="0">
                <a:ln>
                  <a:noFill/>
                </a:ln>
                <a:solidFill>
                  <a:prstClr val="white"/>
                </a:solidFill>
                <a:effectLst/>
                <a:uLnTx/>
                <a:uFillTx/>
                <a:latin typeface="Montserrat Light"/>
              </a:rPr>
              <a:t> som bidrar till ett snabbare spel och förstå hur ett snabbt utkast kan påverka motståndarnas </a:t>
            </a:r>
            <a:r>
              <a:rPr kumimoji="0" lang="sv-SE" sz="2800" b="0" i="0" u="none" strike="noStrike" kern="1200" cap="none" spc="0" normalizeH="0" baseline="0" noProof="0" err="1">
                <a:ln>
                  <a:noFill/>
                </a:ln>
                <a:solidFill>
                  <a:prstClr val="white"/>
                </a:solidFill>
                <a:effectLst/>
                <a:uLnTx/>
                <a:uFillTx/>
                <a:latin typeface="Montserrat Light"/>
              </a:rPr>
              <a:t>oorganisation</a:t>
            </a:r>
            <a:r>
              <a:rPr kumimoji="0" lang="sv-SE" sz="2800" b="0" i="0" u="none" strike="noStrike" kern="1200" cap="none" spc="0" normalizeH="0" baseline="0" noProof="0">
                <a:ln>
                  <a:noFill/>
                </a:ln>
                <a:solidFill>
                  <a:prstClr val="white"/>
                </a:solidFill>
                <a:effectLst/>
                <a:uLnTx/>
                <a:uFillTx/>
                <a:latin typeface="Montserrat Light"/>
              </a:rPr>
              <a:t>.</a:t>
            </a:r>
            <a:endParaRPr lang="sv-SE" sz="2800" b="0" i="0" u="none" strike="noStrike" kern="1200" cap="none" spc="0" normalizeH="0" baseline="0" noProof="0">
              <a:ln>
                <a:noFill/>
              </a:ln>
              <a:solidFill>
                <a:prstClr val="white"/>
              </a:solidFill>
              <a:effectLst/>
              <a:uLnTx/>
              <a:uFillTx/>
              <a:latin typeface="Montserrat Light"/>
            </a:endParaRPr>
          </a:p>
        </p:txBody>
      </p:sp>
      <p:sp>
        <p:nvSpPr>
          <p:cNvPr id="21" name="Rektangel med rundade hörn 11">
            <a:extLst>
              <a:ext uri="{FF2B5EF4-FFF2-40B4-BE49-F238E27FC236}">
                <a16:creationId xmlns:a16="http://schemas.microsoft.com/office/drawing/2014/main" id="{58F29507-7EB9-4A5A-86CD-E7D4AB47431B}"/>
              </a:ext>
            </a:extLst>
          </p:cNvPr>
          <p:cNvSpPr/>
          <p:nvPr/>
        </p:nvSpPr>
        <p:spPr>
          <a:xfrm>
            <a:off x="4177303" y="8528459"/>
            <a:ext cx="7788216"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Läsa av medspelare och motståndares positioner och ytor för att kunna starta spelet snabbt. Att träna på vad som är aktionen efter själva utkastet. </a:t>
            </a:r>
          </a:p>
        </p:txBody>
      </p:sp>
      <p:sp>
        <p:nvSpPr>
          <p:cNvPr id="22" name="Rektangel med rundade hörn 11">
            <a:extLst>
              <a:ext uri="{FF2B5EF4-FFF2-40B4-BE49-F238E27FC236}">
                <a16:creationId xmlns:a16="http://schemas.microsoft.com/office/drawing/2014/main" id="{B945D5AC-B8DB-4654-8DE6-4C17611BA9A2}"/>
              </a:ext>
            </a:extLst>
          </p:cNvPr>
          <p:cNvSpPr/>
          <p:nvPr/>
        </p:nvSpPr>
        <p:spPr>
          <a:xfrm>
            <a:off x="4191009" y="4783460"/>
            <a:ext cx="7788216"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Tekniskt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Vid kontroll på bollen kunna hantera snabba aktioner för att försöka starta igång spelet snabbt. Olika utkastvarianter att välja på. </a:t>
            </a:r>
          </a:p>
        </p:txBody>
      </p:sp>
      <p:sp>
        <p:nvSpPr>
          <p:cNvPr id="23" name="Rektangel med rundade hörn 11">
            <a:extLst>
              <a:ext uri="{FF2B5EF4-FFF2-40B4-BE49-F238E27FC236}">
                <a16:creationId xmlns:a16="http://schemas.microsoft.com/office/drawing/2014/main" id="{EA7317B2-2B8A-4443-9A29-5BF2E928C89D}"/>
              </a:ext>
            </a:extLst>
          </p:cNvPr>
          <p:cNvSpPr/>
          <p:nvPr/>
        </p:nvSpPr>
        <p:spPr>
          <a:xfrm>
            <a:off x="12714716" y="4825725"/>
            <a:ext cx="7788216" cy="332655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Fysiskt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Snabbhet, reaktionssnabbhet och kroppskontroll är viktiga faktorer för att kunna fysisk kunna klara av momentet snabbt.</a:t>
            </a:r>
          </a:p>
        </p:txBody>
      </p:sp>
      <p:cxnSp>
        <p:nvCxnSpPr>
          <p:cNvPr id="3" name="Rak 2">
            <a:extLst>
              <a:ext uri="{FF2B5EF4-FFF2-40B4-BE49-F238E27FC236}">
                <a16:creationId xmlns:a16="http://schemas.microsoft.com/office/drawing/2014/main" id="{63F0FF05-CB68-54F4-785B-675A11A9E1FB}"/>
              </a:ext>
            </a:extLst>
          </p:cNvPr>
          <p:cNvCxnSpPr>
            <a:cxnSpLocks/>
          </p:cNvCxnSpPr>
          <p:nvPr/>
        </p:nvCxnSpPr>
        <p:spPr>
          <a:xfrm>
            <a:off x="4267209" y="8305436"/>
            <a:ext cx="1567179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FA78F05D-F724-E41B-E53E-75C73C1720F1}"/>
              </a:ext>
            </a:extLst>
          </p:cNvPr>
          <p:cNvCxnSpPr>
            <a:cxnSpLocks/>
          </p:cNvCxnSpPr>
          <p:nvPr/>
        </p:nvCxnSpPr>
        <p:spPr>
          <a:xfrm>
            <a:off x="12124371" y="4737454"/>
            <a:ext cx="0" cy="72381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8180E926-BD79-7A19-1218-B0924BCBF603}"/>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F6C5146-3B55-B633-B528-4949B42D7EED}"/>
              </a:ext>
            </a:extLst>
          </p:cNvPr>
          <p:cNvCxnSpPr>
            <a:cxnSpLocks/>
          </p:cNvCxnSpPr>
          <p:nvPr/>
        </p:nvCxnSpPr>
        <p:spPr>
          <a:xfrm>
            <a:off x="-264695" y="3982382"/>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8DC794F8-C8A3-7DBC-2B7D-F7B5C07CDC4A}"/>
              </a:ext>
            </a:extLst>
          </p:cNvPr>
          <p:cNvSpPr>
            <a:spLocks noGrp="1"/>
          </p:cNvSpPr>
          <p:nvPr>
            <p:ph type="sldNum" sz="quarter" idx="4294967295"/>
          </p:nvPr>
        </p:nvSpPr>
        <p:spPr>
          <a:xfrm>
            <a:off x="23007870" y="12353928"/>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29</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59663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527F9A-BC16-5EF0-2412-C61D57B93714}"/>
              </a:ext>
            </a:extLst>
          </p:cNvPr>
          <p:cNvSpPr>
            <a:spLocks noGrp="1"/>
          </p:cNvSpPr>
          <p:nvPr>
            <p:ph type="title"/>
          </p:nvPr>
        </p:nvSpPr>
        <p:spPr>
          <a:xfrm>
            <a:off x="1694506" y="438353"/>
            <a:ext cx="21029831" cy="2042115"/>
          </a:xfrm>
        </p:spPr>
        <p:txBody>
          <a:bodyPr>
            <a:normAutofit/>
          </a:bodyPr>
          <a:lstStyle/>
          <a:p>
            <a:r>
              <a:rPr lang="sv-SE" sz="9000">
                <a:solidFill>
                  <a:srgbClr val="F5EF88"/>
                </a:solidFill>
                <a:latin typeface="Mongoose Regular" panose="02000000000000000000" pitchFamily="2" charset="77"/>
              </a:rPr>
              <a:t>INNEHÅLLSFÖRTECKNING- </a:t>
            </a:r>
            <a:r>
              <a:rPr lang="sv-SE" sz="9000">
                <a:solidFill>
                  <a:schemeClr val="bg1"/>
                </a:solidFill>
                <a:latin typeface="Mongoose Regular" panose="02000000000000000000" pitchFamily="2" charset="77"/>
              </a:rPr>
              <a:t>Blå nivå (9-12 år)</a:t>
            </a:r>
          </a:p>
        </p:txBody>
      </p:sp>
      <p:sp>
        <p:nvSpPr>
          <p:cNvPr id="6" name="textruta 5">
            <a:extLst>
              <a:ext uri="{FF2B5EF4-FFF2-40B4-BE49-F238E27FC236}">
                <a16:creationId xmlns:a16="http://schemas.microsoft.com/office/drawing/2014/main" id="{BD408D44-11F4-A4E3-3985-C52E240BD159}"/>
              </a:ext>
            </a:extLst>
          </p:cNvPr>
          <p:cNvSpPr txBox="1"/>
          <p:nvPr/>
        </p:nvSpPr>
        <p:spPr>
          <a:xfrm>
            <a:off x="12386416" y="2867758"/>
            <a:ext cx="3684460" cy="6990825"/>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Fokusområden/</a:t>
            </a:r>
            <a:br>
              <a:rPr lang="sv-SE" sz="2200" b="1">
                <a:solidFill>
                  <a:schemeClr val="bg1"/>
                </a:solidFill>
                <a:latin typeface="Montserrat SemiBold" pitchFamily="2" charset="77"/>
              </a:rPr>
            </a:br>
            <a:r>
              <a:rPr lang="sv-SE" sz="2200" b="1">
                <a:solidFill>
                  <a:schemeClr val="bg1"/>
                </a:solidFill>
                <a:latin typeface="Montserrat SemiBold" pitchFamily="2" charset="77"/>
              </a:rPr>
              <a:t>färdigheter blå nivå</a:t>
            </a:r>
            <a:br>
              <a:rPr lang="sv-SE" sz="2200" b="1">
                <a:solidFill>
                  <a:schemeClr val="bg1"/>
                </a:solidFill>
                <a:latin typeface="Montserrat SemiBold" pitchFamily="2" charset="77"/>
              </a:rPr>
            </a:br>
            <a:br>
              <a:rPr lang="sv-SE" sz="2200" b="1">
                <a:solidFill>
                  <a:schemeClr val="bg1"/>
                </a:solidFill>
                <a:latin typeface="Montserrat SemiBold" pitchFamily="2" charset="77"/>
              </a:rPr>
            </a:br>
            <a:r>
              <a:rPr lang="sv-SE" sz="2200" i="1">
                <a:solidFill>
                  <a:schemeClr val="bg1"/>
                </a:solidFill>
                <a:latin typeface="Montserrat Light" panose="00000400000000000000" pitchFamily="2" charset="0"/>
              </a:rPr>
              <a:t>Fokusområden &amp; färdigheter</a:t>
            </a:r>
            <a:br>
              <a:rPr lang="sv-SE" sz="1600" i="1">
                <a:solidFill>
                  <a:schemeClr val="bg1"/>
                </a:solidFill>
                <a:latin typeface="Montserrat Light" pitchFamily="2" charset="77"/>
              </a:rPr>
            </a:br>
            <a:endParaRPr lang="sv-SE" sz="1600" i="1">
              <a:solidFill>
                <a:schemeClr val="bg1"/>
              </a:solidFill>
              <a:latin typeface="Montserrat Light" pitchFamily="2" charset="77"/>
            </a:endParaRPr>
          </a:p>
          <a:p>
            <a:pPr fontAlgn="base"/>
            <a:r>
              <a:rPr lang="sv-SE" sz="2200" i="1">
                <a:solidFill>
                  <a:schemeClr val="bg1"/>
                </a:solidFill>
                <a:latin typeface="Montserrat Light" pitchFamily="2" charset="77"/>
              </a:rPr>
              <a:t>Utespelare</a:t>
            </a:r>
            <a:br>
              <a:rPr lang="sv-SE" sz="1600" i="1">
                <a:solidFill>
                  <a:schemeClr val="bg1"/>
                </a:solidFill>
                <a:latin typeface="Montserrat Light" pitchFamily="2" charset="77"/>
              </a:rPr>
            </a:br>
            <a:endParaRPr lang="sv-SE" sz="1600">
              <a:solidFill>
                <a:schemeClr val="bg1"/>
              </a:solidFill>
              <a:latin typeface="Montserrat Light" pitchFamily="2" charset="77"/>
            </a:endParaRPr>
          </a:p>
          <a:p>
            <a:pPr fontAlgn="base"/>
            <a:r>
              <a:rPr lang="sv-SE" sz="2200" i="1">
                <a:solidFill>
                  <a:schemeClr val="bg1"/>
                </a:solidFill>
                <a:latin typeface="Montserrat Light" pitchFamily="2" charset="77"/>
              </a:rPr>
              <a:t>Målvakt</a:t>
            </a:r>
            <a:br>
              <a:rPr lang="sv-SE" sz="1600" i="1">
                <a:solidFill>
                  <a:schemeClr val="bg1"/>
                </a:solidFill>
                <a:latin typeface="Montserrat Light" pitchFamily="2" charset="77"/>
              </a:rPr>
            </a:br>
            <a:endParaRPr lang="sv-SE" sz="1600">
              <a:solidFill>
                <a:schemeClr val="bg1"/>
              </a:solidFill>
              <a:latin typeface="Montserrat Light" pitchFamily="2" charset="77"/>
            </a:endParaRPr>
          </a:p>
          <a:p>
            <a:pPr fontAlgn="base"/>
            <a:r>
              <a:rPr lang="sv-SE" sz="2200" i="1">
                <a:solidFill>
                  <a:schemeClr val="bg1"/>
                </a:solidFill>
                <a:latin typeface="Montserrat Light" pitchFamily="2" charset="77"/>
              </a:rPr>
              <a:t>Laget</a:t>
            </a:r>
            <a:endParaRPr lang="sv-SE" sz="2200" b="1">
              <a:solidFill>
                <a:schemeClr val="bg1"/>
              </a:solidFill>
              <a:latin typeface="Montserrat SemiBold" pitchFamily="2" charset="77"/>
            </a:endParaRPr>
          </a:p>
          <a:p>
            <a:pPr fontAlgn="base">
              <a:lnSpc>
                <a:spcPct val="150000"/>
              </a:lnSpc>
            </a:pPr>
            <a:endParaRPr lang="sv-SE" sz="2200" b="1">
              <a:solidFill>
                <a:schemeClr val="bg1"/>
              </a:solidFill>
              <a:latin typeface="Montserrat SemiBold" pitchFamily="2" charset="77"/>
            </a:endParaRPr>
          </a:p>
          <a:p>
            <a:pPr fontAlgn="base">
              <a:lnSpc>
                <a:spcPct val="150000"/>
              </a:lnSpc>
            </a:pPr>
            <a:endParaRPr lang="sv-SE" sz="2200" b="1">
              <a:solidFill>
                <a:schemeClr val="bg1"/>
              </a:solidFill>
              <a:latin typeface="Montserrat SemiBold" pitchFamily="2" charset="77"/>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cxnSp>
        <p:nvCxnSpPr>
          <p:cNvPr id="3" name="Rak 2">
            <a:extLst>
              <a:ext uri="{FF2B5EF4-FFF2-40B4-BE49-F238E27FC236}">
                <a16:creationId xmlns:a16="http://schemas.microsoft.com/office/drawing/2014/main" id="{73F482EC-06C9-BA3A-BF0B-8F093F02A62A}"/>
              </a:ext>
            </a:extLst>
          </p:cNvPr>
          <p:cNvCxnSpPr>
            <a:cxnSpLocks/>
          </p:cNvCxnSpPr>
          <p:nvPr/>
        </p:nvCxnSpPr>
        <p:spPr>
          <a:xfrm>
            <a:off x="7988033" y="288871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105DE591-9641-2D32-63E6-9C126141B554}"/>
              </a:ext>
            </a:extLst>
          </p:cNvPr>
          <p:cNvCxnSpPr>
            <a:cxnSpLocks/>
          </p:cNvCxnSpPr>
          <p:nvPr/>
        </p:nvCxnSpPr>
        <p:spPr>
          <a:xfrm>
            <a:off x="16198816" y="2867758"/>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26F49365-DDF5-1DBC-55F1-DB3823369908}"/>
              </a:ext>
            </a:extLst>
          </p:cNvPr>
          <p:cNvSpPr txBox="1"/>
          <p:nvPr/>
        </p:nvSpPr>
        <p:spPr>
          <a:xfrm>
            <a:off x="16466480" y="2894275"/>
            <a:ext cx="3672976" cy="430887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Verksamhetsplanering och utvärdering</a:t>
            </a: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Utvärdering av verksamheten</a:t>
            </a:r>
            <a:br>
              <a:rPr lang="sv-SE" sz="1600" i="1">
                <a:solidFill>
                  <a:srgbClr val="F5EF88"/>
                </a:solidFill>
                <a:latin typeface="Montserrat Light" pitchFamily="2" charset="77"/>
              </a:rPr>
            </a:br>
            <a:endParaRPr lang="sv-SE" sz="1600" i="1">
              <a:solidFill>
                <a:srgbClr val="F5EF88"/>
              </a:solidFill>
              <a:latin typeface="Montserrat Light" pitchFamily="2" charset="77"/>
            </a:endParaRPr>
          </a:p>
          <a:p>
            <a:pPr fontAlgn="base"/>
            <a:r>
              <a:rPr lang="sv-SE" sz="2200" i="1">
                <a:solidFill>
                  <a:schemeClr val="bg1"/>
                </a:solidFill>
                <a:latin typeface="Montserrat Light" pitchFamily="2" charset="77"/>
              </a:rPr>
              <a:t>Exempel på tidslinje i förening</a:t>
            </a:r>
            <a:br>
              <a:rPr lang="sv-SE" sz="1600">
                <a:solidFill>
                  <a:srgbClr val="F5EF88"/>
                </a:solidFill>
                <a:latin typeface="Montserrat Light" pitchFamily="2" charset="77"/>
              </a:rPr>
            </a:br>
            <a:br>
              <a:rPr lang="sv-SE" sz="1600">
                <a:solidFill>
                  <a:srgbClr val="F5EF88"/>
                </a:solidFill>
                <a:latin typeface="Montserrat Light" pitchFamily="2" charset="77"/>
              </a:rPr>
            </a:br>
            <a:r>
              <a:rPr kumimoji="0" lang="sv-SE" sz="2200" b="0" i="1" u="none" strike="noStrike" kern="1200" cap="none" spc="0" normalizeH="0" baseline="0" noProof="0">
                <a:ln>
                  <a:noFill/>
                </a:ln>
                <a:solidFill>
                  <a:prstClr val="white"/>
                </a:solidFill>
                <a:effectLst/>
                <a:uLnTx/>
                <a:uFillTx/>
                <a:latin typeface="Montserrat Light" pitchFamily="2" charset="77"/>
                <a:ea typeface="+mn-ea"/>
                <a:cs typeface="+mn-cs"/>
              </a:rPr>
              <a:t>Exempel på säsongsplanering för ledare</a:t>
            </a:r>
            <a:endParaRPr lang="sv-SE" sz="1600">
              <a:solidFill>
                <a:srgbClr val="F5EF88"/>
              </a:solidFill>
              <a:latin typeface="Montserrat Light" pitchFamily="2" charset="77"/>
            </a:endParaRPr>
          </a:p>
        </p:txBody>
      </p:sp>
      <p:cxnSp>
        <p:nvCxnSpPr>
          <p:cNvPr id="11" name="Rak 10">
            <a:extLst>
              <a:ext uri="{FF2B5EF4-FFF2-40B4-BE49-F238E27FC236}">
                <a16:creationId xmlns:a16="http://schemas.microsoft.com/office/drawing/2014/main" id="{82F27BBF-1F56-0274-EA9A-D7EC4C719765}"/>
              </a:ext>
            </a:extLst>
          </p:cNvPr>
          <p:cNvCxnSpPr>
            <a:cxnSpLocks/>
          </p:cNvCxnSpPr>
          <p:nvPr/>
        </p:nvCxnSpPr>
        <p:spPr>
          <a:xfrm>
            <a:off x="20073654" y="288871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D86030DA-39C8-729E-C574-12DB3732A660}"/>
              </a:ext>
            </a:extLst>
          </p:cNvPr>
          <p:cNvSpPr txBox="1"/>
          <p:nvPr/>
        </p:nvSpPr>
        <p:spPr>
          <a:xfrm>
            <a:off x="4230841" y="2892091"/>
            <a:ext cx="3734736" cy="951459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SIU Modellen </a:t>
            </a:r>
            <a:br>
              <a:rPr lang="sv-SE" sz="2200" b="1">
                <a:solidFill>
                  <a:schemeClr val="bg1"/>
                </a:solidFill>
                <a:latin typeface="Montserrat SemiBold" pitchFamily="2" charset="77"/>
              </a:rPr>
            </a:br>
            <a:endParaRPr lang="sv-SE" sz="2200" b="1">
              <a:solidFill>
                <a:schemeClr val="bg1"/>
              </a:solidFill>
              <a:latin typeface="Montserrat SemiBold" pitchFamily="2" charset="77"/>
            </a:endParaRPr>
          </a:p>
          <a:p>
            <a:pPr fontAlgn="base"/>
            <a:r>
              <a:rPr lang="sv-SE" sz="2200" i="1">
                <a:solidFill>
                  <a:schemeClr val="bg1"/>
                </a:solidFill>
                <a:latin typeface="Montserrat Light" pitchFamily="2" charset="77"/>
              </a:rPr>
              <a:t>SIU Blå nivå</a:t>
            </a:r>
            <a:br>
              <a:rPr lang="sv-SE" sz="2200">
                <a:solidFill>
                  <a:srgbClr val="F5EF88"/>
                </a:solidFill>
                <a:latin typeface="Montserrat Light" pitchFamily="2" charset="77"/>
              </a:rPr>
            </a:br>
            <a:br>
              <a:rPr lang="sv-SE" sz="2200">
                <a:solidFill>
                  <a:srgbClr val="F5EF88"/>
                </a:solidFill>
                <a:latin typeface="Montserrat Light" pitchFamily="2" charset="77"/>
              </a:rPr>
            </a:br>
            <a:r>
              <a:rPr lang="sv-SE" sz="2200" i="1">
                <a:solidFill>
                  <a:schemeClr val="bg1"/>
                </a:solidFill>
                <a:latin typeface="Montserrat Light" pitchFamily="2" charset="77"/>
              </a:rPr>
              <a:t>Den goda innebandymiljön</a:t>
            </a:r>
            <a:endParaRPr lang="sv-SE" sz="1600" i="1">
              <a:solidFill>
                <a:srgbClr val="F5EF88"/>
              </a:solidFill>
              <a:latin typeface="Montserrat Light" pitchFamily="2" charset="77"/>
            </a:endParaRP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Ledarskap och lärande</a:t>
            </a:r>
            <a:br>
              <a:rPr lang="sv-SE" sz="1600">
                <a:solidFill>
                  <a:srgbClr val="F5EF88"/>
                </a:solidFill>
                <a:latin typeface="Montserrat Light" pitchFamily="2" charset="77"/>
              </a:rPr>
            </a:b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sp>
        <p:nvSpPr>
          <p:cNvPr id="7" name="Platshållare för bildnummer 6">
            <a:extLst>
              <a:ext uri="{FF2B5EF4-FFF2-40B4-BE49-F238E27FC236}">
                <a16:creationId xmlns:a16="http://schemas.microsoft.com/office/drawing/2014/main" id="{B044FA08-AE4A-3989-3BF5-A1F0A1D50537}"/>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3</a:t>
            </a:fld>
            <a:endParaRPr lang="sv-SE"/>
          </a:p>
        </p:txBody>
      </p:sp>
      <p:cxnSp>
        <p:nvCxnSpPr>
          <p:cNvPr id="12" name="Rak 2">
            <a:extLst>
              <a:ext uri="{FF2B5EF4-FFF2-40B4-BE49-F238E27FC236}">
                <a16:creationId xmlns:a16="http://schemas.microsoft.com/office/drawing/2014/main" id="{9AD0C221-EFE6-B89E-6C70-78AE48710C80}"/>
              </a:ext>
            </a:extLst>
          </p:cNvPr>
          <p:cNvCxnSpPr>
            <a:cxnSpLocks/>
          </p:cNvCxnSpPr>
          <p:nvPr/>
        </p:nvCxnSpPr>
        <p:spPr>
          <a:xfrm>
            <a:off x="11954150" y="2909664"/>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ak 2">
            <a:extLst>
              <a:ext uri="{FF2B5EF4-FFF2-40B4-BE49-F238E27FC236}">
                <a16:creationId xmlns:a16="http://schemas.microsoft.com/office/drawing/2014/main" id="{C73287E5-D53A-24AD-1907-B90B4C9682BE}"/>
              </a:ext>
            </a:extLst>
          </p:cNvPr>
          <p:cNvCxnSpPr>
            <a:cxnSpLocks/>
          </p:cNvCxnSpPr>
          <p:nvPr/>
        </p:nvCxnSpPr>
        <p:spPr>
          <a:xfrm>
            <a:off x="3724550" y="3017501"/>
            <a:ext cx="0" cy="43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F72C2D34-A0E0-C7D5-0022-D80324A243B8}"/>
              </a:ext>
            </a:extLst>
          </p:cNvPr>
          <p:cNvSpPr txBox="1"/>
          <p:nvPr/>
        </p:nvSpPr>
        <p:spPr>
          <a:xfrm>
            <a:off x="8333362" y="2892677"/>
            <a:ext cx="3734736" cy="9514592"/>
          </a:xfrm>
          <a:prstGeom prst="rect">
            <a:avLst/>
          </a:prstGeom>
          <a:noFill/>
        </p:spPr>
        <p:txBody>
          <a:bodyPr wrap="square">
            <a:spAutoFit/>
          </a:bodyPr>
          <a:lstStyle/>
          <a:p>
            <a:pPr fontAlgn="base">
              <a:lnSpc>
                <a:spcPct val="150000"/>
              </a:lnSpc>
            </a:pPr>
            <a:r>
              <a:rPr lang="sv-SE" sz="2200" b="1">
                <a:solidFill>
                  <a:schemeClr val="bg1"/>
                </a:solidFill>
                <a:latin typeface="Montserrat SemiBold" pitchFamily="2" charset="77"/>
              </a:rPr>
              <a:t>Spelarutvecklingsplan</a:t>
            </a:r>
            <a:br>
              <a:rPr lang="sv-SE" sz="2200" b="1">
                <a:solidFill>
                  <a:schemeClr val="bg1"/>
                </a:solidFill>
                <a:latin typeface="Montserrat SemiBold" pitchFamily="2" charset="77"/>
              </a:rPr>
            </a:br>
            <a:endParaRPr lang="sv-SE" sz="2200" b="1">
              <a:solidFill>
                <a:schemeClr val="bg1"/>
              </a:solidFill>
              <a:latin typeface="Montserrat SemiBold" pitchFamily="2" charset="77"/>
            </a:endParaRPr>
          </a:p>
          <a:p>
            <a:pPr fontAlgn="base"/>
            <a:r>
              <a:rPr lang="sv-SE" sz="2200" i="1">
                <a:solidFill>
                  <a:schemeClr val="bg1"/>
                </a:solidFill>
                <a:latin typeface="Montserrat Light" pitchFamily="2" charset="77"/>
              </a:rPr>
              <a:t>Grundprinciper för förening</a:t>
            </a:r>
            <a:br>
              <a:rPr lang="sv-SE" sz="2200">
                <a:solidFill>
                  <a:srgbClr val="F5EF88"/>
                </a:solidFill>
                <a:latin typeface="Montserrat Light" pitchFamily="2" charset="77"/>
              </a:rPr>
            </a:br>
            <a:br>
              <a:rPr lang="sv-SE" sz="2200">
                <a:solidFill>
                  <a:srgbClr val="F5EF88"/>
                </a:solidFill>
                <a:latin typeface="Montserrat Light" pitchFamily="2" charset="77"/>
              </a:rPr>
            </a:br>
            <a:r>
              <a:rPr lang="sv-SE" sz="2200" i="1">
                <a:solidFill>
                  <a:schemeClr val="bg1"/>
                </a:solidFill>
                <a:latin typeface="Montserrat Light" pitchFamily="2" charset="77"/>
              </a:rPr>
              <a:t>9-10 år</a:t>
            </a:r>
            <a:endParaRPr lang="sv-SE" sz="1600" i="1">
              <a:solidFill>
                <a:srgbClr val="F5EF88"/>
              </a:solidFill>
              <a:latin typeface="Montserrat Light" pitchFamily="2" charset="77"/>
            </a:endParaRPr>
          </a:p>
          <a:p>
            <a:pPr fontAlgn="base"/>
            <a:br>
              <a:rPr lang="sv-SE" sz="2200">
                <a:solidFill>
                  <a:schemeClr val="bg1"/>
                </a:solidFill>
                <a:latin typeface="Montserrat Light" pitchFamily="2" charset="77"/>
              </a:rPr>
            </a:br>
            <a:r>
              <a:rPr lang="sv-SE" sz="2200" i="1">
                <a:solidFill>
                  <a:schemeClr val="bg1"/>
                </a:solidFill>
                <a:latin typeface="Montserrat Light" pitchFamily="2" charset="77"/>
              </a:rPr>
              <a:t>11-12 år</a:t>
            </a:r>
            <a:br>
              <a:rPr lang="sv-SE" sz="1600">
                <a:solidFill>
                  <a:srgbClr val="F5EF88"/>
                </a:solidFill>
                <a:latin typeface="Montserrat Light" pitchFamily="2" charset="77"/>
              </a:rPr>
            </a:b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marL="530167" indent="-530167"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a:p>
            <a:pPr fontAlgn="base">
              <a:lnSpc>
                <a:spcPct val="150000"/>
              </a:lnSpc>
            </a:pPr>
            <a:endParaRPr lang="sv-SE" sz="2200">
              <a:solidFill>
                <a:schemeClr val="bg1"/>
              </a:solidFill>
              <a:latin typeface="Montserrat" panose="00000500000000000000" pitchFamily="2" charset="0"/>
            </a:endParaRPr>
          </a:p>
        </p:txBody>
      </p:sp>
    </p:spTree>
    <p:extLst>
      <p:ext uri="{BB962C8B-B14F-4D97-AF65-F5344CB8AC3E}">
        <p14:creationId xmlns:p14="http://schemas.microsoft.com/office/powerpoint/2010/main" val="285963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B73A5FBC-6C7A-27C6-D490-EAA9343E0BF5}"/>
              </a:ext>
            </a:extLst>
          </p:cNvPr>
          <p:cNvSpPr txBox="1"/>
          <p:nvPr/>
        </p:nvSpPr>
        <p:spPr>
          <a:xfrm>
            <a:off x="609600" y="364827"/>
            <a:ext cx="22987000" cy="2508379"/>
          </a:xfrm>
          <a:prstGeom prst="rect">
            <a:avLst/>
          </a:prstGeom>
          <a:noFill/>
          <a:ln w="12700">
            <a:noFill/>
          </a:ln>
        </p:spPr>
        <p:txBody>
          <a:bodyPr wrap="square" rtlCol="0">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prstClr val="white"/>
                </a:solidFill>
                <a:effectLst/>
                <a:uLnTx/>
                <a:uFillTx/>
                <a:latin typeface="Mongoose Regular" panose="02000000000000000000" pitchFamily="2" charset="77"/>
                <a:ea typeface="+mn-ea"/>
                <a:cs typeface="+mn-cs"/>
              </a:rPr>
              <a:t>5. POSITIONERING</a:t>
            </a:r>
          </a:p>
          <a:p>
            <a:pPr marL="0" marR="0" lvl="0" indent="0" algn="ctr" defTabSz="1828686" rtl="0" eaLnBrk="1" fontAlgn="base"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rPr>
              <a:t>För en positionering krävs en bra balans och förståelse för situationen under match.</a:t>
            </a:r>
          </a:p>
        </p:txBody>
      </p:sp>
      <p:sp>
        <p:nvSpPr>
          <p:cNvPr id="6" name="textruta 5">
            <a:extLst>
              <a:ext uri="{FF2B5EF4-FFF2-40B4-BE49-F238E27FC236}">
                <a16:creationId xmlns:a16="http://schemas.microsoft.com/office/drawing/2014/main" id="{B99387FF-1C98-5906-3B83-005B5FFB9419}"/>
              </a:ext>
            </a:extLst>
          </p:cNvPr>
          <p:cNvSpPr txBox="1"/>
          <p:nvPr/>
        </p:nvSpPr>
        <p:spPr>
          <a:xfrm>
            <a:off x="3086100" y="3058441"/>
            <a:ext cx="18241107" cy="584775"/>
          </a:xfrm>
          <a:prstGeom prst="rect">
            <a:avLst/>
          </a:prstGeom>
          <a:noFill/>
        </p:spPr>
        <p:txBody>
          <a:bodyPr wrap="square">
            <a:spAutoFit/>
          </a:bodyPr>
          <a:lstStyle/>
          <a:p>
            <a:pPr marL="0" marR="0" lvl="0" indent="0" algn="ctr" defTabSz="1828686" rtl="0" eaLnBrk="1" fontAlgn="base"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white"/>
                </a:solidFill>
                <a:effectLst/>
                <a:uLnTx/>
                <a:uFillTx/>
                <a:latin typeface="Montserrat Light" pitchFamily="2" charset="77"/>
                <a:ea typeface="+mn-ea"/>
                <a:cs typeface="+mn-cs"/>
              </a:rPr>
              <a:t>En bra positionering krävs teknik, spelförståelse, fysik och mentala förmågor.</a:t>
            </a:r>
          </a:p>
        </p:txBody>
      </p:sp>
      <p:sp>
        <p:nvSpPr>
          <p:cNvPr id="7" name="Rektangel med rundade hörn 11">
            <a:extLst>
              <a:ext uri="{FF2B5EF4-FFF2-40B4-BE49-F238E27FC236}">
                <a16:creationId xmlns:a16="http://schemas.microsoft.com/office/drawing/2014/main" id="{0A41396D-CC0B-B08F-5E72-8B78ADC1BFED}"/>
              </a:ext>
            </a:extLst>
          </p:cNvPr>
          <p:cNvSpPr/>
          <p:nvPr/>
        </p:nvSpPr>
        <p:spPr>
          <a:xfrm>
            <a:off x="990610" y="8383878"/>
            <a:ext cx="10232300" cy="3307241"/>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Spelförståelse</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Målvakten ska veta vad sina stolpar finns. Läsa av vad motståndare befinner sig (scanning). Målvakten ska även vara i en så bra positionering vid sin stolpe vid inslag hörn att målvakten kan se 90% av spelplanen för att uppskatta hoten som finns.</a:t>
            </a:r>
          </a:p>
        </p:txBody>
      </p:sp>
      <p:sp>
        <p:nvSpPr>
          <p:cNvPr id="8" name="Rektangel med rundade hörn 11">
            <a:extLst>
              <a:ext uri="{FF2B5EF4-FFF2-40B4-BE49-F238E27FC236}">
                <a16:creationId xmlns:a16="http://schemas.microsoft.com/office/drawing/2014/main" id="{D238EE74-EFAA-3705-E6C4-2C3CF47315F3}"/>
              </a:ext>
            </a:extLst>
          </p:cNvPr>
          <p:cNvSpPr/>
          <p:nvPr/>
        </p:nvSpPr>
        <p:spPr>
          <a:xfrm>
            <a:off x="990610" y="4460844"/>
            <a:ext cx="11131364"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a:ea typeface="+mn-ea"/>
                <a:cs typeface="+mn-cs"/>
              </a:rPr>
              <a:t>Tekniskt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prstClr val="white"/>
              </a:solidFill>
              <a:effectLst/>
              <a:uLnTx/>
              <a:uFillTx/>
              <a:latin typeface="Montserrat SemiBold"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a:ea typeface="+mn-ea"/>
                <a:cs typeface="+mn-cs"/>
              </a:rPr>
              <a:t>För att målvakten ska kunna både hålla sin grundposition, balans och avsluts/passningsberedskap måste målvakten sträva efter jämnvikt på båda knäna. Dels för att vara beredd på avslut både på sin höger/vänster sida och för att enklare kunna förflytta sig in/utåt, höger/vänster.</a:t>
            </a:r>
          </a:p>
        </p:txBody>
      </p:sp>
      <p:sp>
        <p:nvSpPr>
          <p:cNvPr id="15" name="Rektangel med rundade hörn 14">
            <a:extLst>
              <a:ext uri="{FF2B5EF4-FFF2-40B4-BE49-F238E27FC236}">
                <a16:creationId xmlns:a16="http://schemas.microsoft.com/office/drawing/2014/main" id="{82C964A3-DBEA-88FB-83A1-C53C281898EA}"/>
              </a:ext>
            </a:extLst>
          </p:cNvPr>
          <p:cNvSpPr/>
          <p:nvPr/>
        </p:nvSpPr>
        <p:spPr>
          <a:xfrm>
            <a:off x="13021155" y="4572521"/>
            <a:ext cx="913530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Fysiskt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Jämnvikten på knäna är viktigt för att få en bra position vid en förflyttning kort som lång.</a:t>
            </a:r>
          </a:p>
        </p:txBody>
      </p:sp>
      <p:sp>
        <p:nvSpPr>
          <p:cNvPr id="16" name="Rektangel med rundade hörn 11">
            <a:extLst>
              <a:ext uri="{FF2B5EF4-FFF2-40B4-BE49-F238E27FC236}">
                <a16:creationId xmlns:a16="http://schemas.microsoft.com/office/drawing/2014/main" id="{20E131FF-608B-588F-40A8-45D75FE8D89E}"/>
              </a:ext>
            </a:extLst>
          </p:cNvPr>
          <p:cNvSpPr/>
          <p:nvPr/>
        </p:nvSpPr>
        <p:spPr>
          <a:xfrm>
            <a:off x="13042637" y="8382939"/>
            <a:ext cx="902995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EF88"/>
                </a:solidFill>
                <a:effectLst/>
                <a:uLnTx/>
                <a:uFillTx/>
                <a:latin typeface="Montserrat SemiBold" pitchFamily="2" charset="77"/>
                <a:ea typeface="+mn-ea"/>
                <a:cs typeface="+mn-cs"/>
              </a:rPr>
              <a:t>Mentalt</a:t>
            </a:r>
          </a:p>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Montserrat Light" pitchFamily="2" charset="77"/>
                <a:ea typeface="+mn-ea"/>
                <a:cs typeface="+mn-cs"/>
              </a:rPr>
              <a:t>Viktig att se bollen hela tiden och hantera/korrigera sin position därefter. Lära sig att inte gå på motståndarens kropp utan gå på klubba/blad för att täcka av avslut.</a:t>
            </a:r>
          </a:p>
        </p:txBody>
      </p:sp>
      <p:sp>
        <p:nvSpPr>
          <p:cNvPr id="17" name="Rektangel med rundade hörn 11">
            <a:extLst>
              <a:ext uri="{FF2B5EF4-FFF2-40B4-BE49-F238E27FC236}">
                <a16:creationId xmlns:a16="http://schemas.microsoft.com/office/drawing/2014/main" id="{CFCF3A13-2189-19A8-24BA-E749C1B29BEA}"/>
              </a:ext>
            </a:extLst>
          </p:cNvPr>
          <p:cNvSpPr/>
          <p:nvPr/>
        </p:nvSpPr>
        <p:spPr>
          <a:xfrm>
            <a:off x="9947508" y="6418075"/>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701" b="1" i="0" u="none" strike="noStrike" kern="1200" cap="none" spc="0" normalizeH="0" baseline="0" noProof="0">
                <a:ln>
                  <a:noFill/>
                </a:ln>
                <a:solidFill>
                  <a:prstClr val="white"/>
                </a:solidFill>
                <a:effectLst/>
                <a:uLnTx/>
                <a:uFillTx/>
                <a:latin typeface="Montserrat SemiBold" pitchFamily="2" charset="77"/>
                <a:ea typeface="+mn-ea"/>
                <a:cs typeface="+mn-cs"/>
              </a:rPr>
              <a:t>Positionering</a:t>
            </a:r>
          </a:p>
        </p:txBody>
      </p:sp>
      <p:cxnSp>
        <p:nvCxnSpPr>
          <p:cNvPr id="18" name="Rak 17">
            <a:extLst>
              <a:ext uri="{FF2B5EF4-FFF2-40B4-BE49-F238E27FC236}">
                <a16:creationId xmlns:a16="http://schemas.microsoft.com/office/drawing/2014/main" id="{92FD74F1-E33D-45FD-F90E-FA2E3EC54080}"/>
              </a:ext>
            </a:extLst>
          </p:cNvPr>
          <p:cNvCxnSpPr>
            <a:cxnSpLocks/>
          </p:cNvCxnSpPr>
          <p:nvPr/>
        </p:nvCxnSpPr>
        <p:spPr>
          <a:xfrm>
            <a:off x="1320810" y="7833578"/>
            <a:ext cx="923719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F238F0E2-94B2-25D1-E003-85D4F1537775}"/>
              </a:ext>
            </a:extLst>
          </p:cNvPr>
          <p:cNvCxnSpPr>
            <a:cxnSpLocks/>
          </p:cNvCxnSpPr>
          <p:nvPr/>
        </p:nvCxnSpPr>
        <p:spPr>
          <a:xfrm flipH="1">
            <a:off x="12106318" y="5246858"/>
            <a:ext cx="15656" cy="18484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234E7C3D-331B-6A45-83C4-F3A89E6D832B}"/>
              </a:ext>
            </a:extLst>
          </p:cNvPr>
          <p:cNvCxnSpPr>
            <a:cxnSpLocks/>
          </p:cNvCxnSpPr>
          <p:nvPr/>
        </p:nvCxnSpPr>
        <p:spPr>
          <a:xfrm>
            <a:off x="13800917" y="7786078"/>
            <a:ext cx="781448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09DEA36C-FBAC-C817-FCA3-FEC5DA77D00C}"/>
              </a:ext>
            </a:extLst>
          </p:cNvPr>
          <p:cNvCxnSpPr>
            <a:cxnSpLocks/>
          </p:cNvCxnSpPr>
          <p:nvPr/>
        </p:nvCxnSpPr>
        <p:spPr>
          <a:xfrm>
            <a:off x="12106318" y="8271551"/>
            <a:ext cx="0" cy="24339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E3B1609A-DFD9-7708-136B-F7398D37E0F7}"/>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E9826403-A9CF-0DC7-DF52-6ED215761531}"/>
              </a:ext>
            </a:extLst>
          </p:cNvPr>
          <p:cNvCxnSpPr>
            <a:cxnSpLocks/>
          </p:cNvCxnSpPr>
          <p:nvPr/>
        </p:nvCxnSpPr>
        <p:spPr>
          <a:xfrm>
            <a:off x="-264695" y="421349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035DD07D-1F5A-ABF3-286E-71837CDAA37E}"/>
              </a:ext>
            </a:extLst>
          </p:cNvPr>
          <p:cNvSpPr>
            <a:spLocks noGrp="1"/>
          </p:cNvSpPr>
          <p:nvPr>
            <p:ph type="sldNum" sz="quarter" idx="4294967295"/>
          </p:nvPr>
        </p:nvSpPr>
        <p:spPr>
          <a:xfrm>
            <a:off x="23007870" y="12353928"/>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30</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438095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11">
            <a:extLst>
              <a:ext uri="{FF2B5EF4-FFF2-40B4-BE49-F238E27FC236}">
                <a16:creationId xmlns:a16="http://schemas.microsoft.com/office/drawing/2014/main" id="{0171177D-ECED-78B2-67C8-D37569083E80}"/>
              </a:ext>
            </a:extLst>
          </p:cNvPr>
          <p:cNvSpPr/>
          <p:nvPr/>
        </p:nvSpPr>
        <p:spPr>
          <a:xfrm>
            <a:off x="1457405" y="8187434"/>
            <a:ext cx="1011976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sv-SE" sz="2800" b="1">
                <a:solidFill>
                  <a:srgbClr val="F5EF88"/>
                </a:solidFill>
                <a:latin typeface="Montserrat SemiBold"/>
              </a:rPr>
              <a:t>Spelförståelse</a:t>
            </a:r>
          </a:p>
          <a:p>
            <a:endParaRPr lang="sv-SE" sz="2800" b="1">
              <a:solidFill>
                <a:srgbClr val="F5EF88"/>
              </a:solidFill>
              <a:latin typeface="Montserrat SemiBold" pitchFamily="2" charset="77"/>
            </a:endParaRPr>
          </a:p>
          <a:p>
            <a:r>
              <a:rPr lang="sv-SE" sz="2800">
                <a:solidFill>
                  <a:schemeClr val="bg1"/>
                </a:solidFill>
                <a:latin typeface="Montserrat Light"/>
              </a:rPr>
              <a:t>Kasta på en öppen yta framåt. För att utveckla det mer kasta mot en löpande spelare som kommer i fart. Träna på hur olika utkast påverkar olika.</a:t>
            </a:r>
            <a:endParaRPr lang="sv-SE" sz="2800">
              <a:solidFill>
                <a:schemeClr val="bg1"/>
              </a:solidFill>
              <a:latin typeface="Montserrat Light" pitchFamily="2" charset="77"/>
            </a:endParaRPr>
          </a:p>
        </p:txBody>
      </p:sp>
      <p:sp>
        <p:nvSpPr>
          <p:cNvPr id="5" name="Rektangel med rundade hörn 11">
            <a:extLst>
              <a:ext uri="{FF2B5EF4-FFF2-40B4-BE49-F238E27FC236}">
                <a16:creationId xmlns:a16="http://schemas.microsoft.com/office/drawing/2014/main" id="{5D1D88A5-CC57-EEAE-F9CB-BBE5A04382EE}"/>
              </a:ext>
            </a:extLst>
          </p:cNvPr>
          <p:cNvSpPr/>
          <p:nvPr/>
        </p:nvSpPr>
        <p:spPr>
          <a:xfrm>
            <a:off x="1467722" y="4352606"/>
            <a:ext cx="10109451"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sv-SE" sz="2800" b="1">
                <a:solidFill>
                  <a:srgbClr val="F5EF88"/>
                </a:solidFill>
                <a:latin typeface="Montserrat SemiBold"/>
              </a:rPr>
              <a:t>Tekniskt</a:t>
            </a:r>
          </a:p>
          <a:p>
            <a:endParaRPr lang="sv-SE" sz="2800" b="1">
              <a:solidFill>
                <a:schemeClr val="bg1"/>
              </a:solidFill>
              <a:latin typeface="Montserrat SemiBold" pitchFamily="2" charset="77"/>
            </a:endParaRPr>
          </a:p>
          <a:p>
            <a:r>
              <a:rPr lang="sv-SE" sz="2800">
                <a:solidFill>
                  <a:schemeClr val="bg1"/>
                </a:solidFill>
                <a:latin typeface="Montserrat Light"/>
              </a:rPr>
              <a:t>Trefingersregel för långa offensiva utkast (tumme, pek och långfinger). Släppa bollen vid huvudhöjd. Höften måste följa med i vridningen. Olika utkast påverkar spelet och mottagningarna hos medspelare.</a:t>
            </a:r>
            <a:endParaRPr lang="sv-SE" sz="2800">
              <a:solidFill>
                <a:schemeClr val="bg1"/>
              </a:solidFill>
              <a:latin typeface="Montserrat Light" pitchFamily="2" charset="77"/>
            </a:endParaRPr>
          </a:p>
        </p:txBody>
      </p:sp>
      <p:sp>
        <p:nvSpPr>
          <p:cNvPr id="6" name="Rektangel med rundade hörn 5">
            <a:extLst>
              <a:ext uri="{FF2B5EF4-FFF2-40B4-BE49-F238E27FC236}">
                <a16:creationId xmlns:a16="http://schemas.microsoft.com/office/drawing/2014/main" id="{C61EF0F2-5A85-A5F9-E4EB-6237D724A0FE}"/>
              </a:ext>
            </a:extLst>
          </p:cNvPr>
          <p:cNvSpPr/>
          <p:nvPr/>
        </p:nvSpPr>
        <p:spPr>
          <a:xfrm>
            <a:off x="12909753" y="4430417"/>
            <a:ext cx="9481348"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Fysiskt</a:t>
            </a:r>
          </a:p>
          <a:p>
            <a:endParaRPr lang="sv-SE" sz="2800">
              <a:solidFill>
                <a:schemeClr val="bg1"/>
              </a:solidFill>
              <a:latin typeface="Montserrat Light" pitchFamily="2" charset="77"/>
            </a:endParaRPr>
          </a:p>
          <a:p>
            <a:r>
              <a:rPr lang="sv-SE" sz="2800">
                <a:solidFill>
                  <a:schemeClr val="bg1"/>
                </a:solidFill>
                <a:latin typeface="Montserrat Light" pitchFamily="2" charset="77"/>
              </a:rPr>
              <a:t>Ställ dig alltid upp vid utkast. Det krävs snabbhet och kroppskontroll för att genomföra momentet.  </a:t>
            </a:r>
          </a:p>
        </p:txBody>
      </p:sp>
      <p:sp>
        <p:nvSpPr>
          <p:cNvPr id="7" name="Rektangel med rundade hörn 11">
            <a:extLst>
              <a:ext uri="{FF2B5EF4-FFF2-40B4-BE49-F238E27FC236}">
                <a16:creationId xmlns:a16="http://schemas.microsoft.com/office/drawing/2014/main" id="{6F96B4E9-3CEB-60E1-FAF2-CEA68DF0FE1D}"/>
              </a:ext>
            </a:extLst>
          </p:cNvPr>
          <p:cNvSpPr/>
          <p:nvPr/>
        </p:nvSpPr>
        <p:spPr>
          <a:xfrm>
            <a:off x="12931236" y="8187434"/>
            <a:ext cx="8943672"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v-SE" sz="2800" b="1">
                <a:solidFill>
                  <a:srgbClr val="F5EF88"/>
                </a:solidFill>
                <a:latin typeface="Montserrat SemiBold" pitchFamily="2" charset="77"/>
              </a:rPr>
              <a:t>Mentalt</a:t>
            </a:r>
          </a:p>
          <a:p>
            <a:endParaRPr lang="sv-SE" sz="2800">
              <a:solidFill>
                <a:schemeClr val="bg1"/>
              </a:solidFill>
              <a:latin typeface="Montserrat Light" pitchFamily="2" charset="77"/>
            </a:endParaRPr>
          </a:p>
          <a:p>
            <a:r>
              <a:rPr lang="sv-SE" sz="2800">
                <a:solidFill>
                  <a:schemeClr val="bg1"/>
                </a:solidFill>
                <a:latin typeface="Montserrat Light" pitchFamily="2" charset="77"/>
              </a:rPr>
              <a:t>Att ha ett offensivt tänk genom att starta spelet snabbt påverkar nästa fas av spelet. Målvakten behöver utveckla ett mod och kasta mer riskfyllda utkast för egen vinnings skull. </a:t>
            </a:r>
          </a:p>
        </p:txBody>
      </p:sp>
      <p:sp>
        <p:nvSpPr>
          <p:cNvPr id="8" name="Rektangel med rundade hörn 11">
            <a:extLst>
              <a:ext uri="{FF2B5EF4-FFF2-40B4-BE49-F238E27FC236}">
                <a16:creationId xmlns:a16="http://schemas.microsoft.com/office/drawing/2014/main" id="{D0C9D6FD-F00E-0663-8DEE-DDE71BC12F5D}"/>
              </a:ext>
            </a:extLst>
          </p:cNvPr>
          <p:cNvSpPr/>
          <p:nvPr/>
        </p:nvSpPr>
        <p:spPr>
          <a:xfrm>
            <a:off x="9827193" y="6197171"/>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701" b="1">
                <a:solidFill>
                  <a:schemeClr val="bg1"/>
                </a:solidFill>
                <a:latin typeface="Montserrat SemiBold" pitchFamily="2" charset="77"/>
              </a:rPr>
              <a:t>UTKAST</a:t>
            </a:r>
          </a:p>
        </p:txBody>
      </p:sp>
      <p:sp>
        <p:nvSpPr>
          <p:cNvPr id="16" name="textruta 15">
            <a:extLst>
              <a:ext uri="{FF2B5EF4-FFF2-40B4-BE49-F238E27FC236}">
                <a16:creationId xmlns:a16="http://schemas.microsoft.com/office/drawing/2014/main" id="{87CE734D-10A9-7D59-01B3-0199F8F3922B}"/>
              </a:ext>
            </a:extLst>
          </p:cNvPr>
          <p:cNvSpPr txBox="1"/>
          <p:nvPr/>
        </p:nvSpPr>
        <p:spPr>
          <a:xfrm>
            <a:off x="4347068" y="424652"/>
            <a:ext cx="15642187" cy="2508379"/>
          </a:xfrm>
          <a:prstGeom prst="rect">
            <a:avLst/>
          </a:prstGeom>
          <a:noFill/>
          <a:ln w="12700">
            <a:noFill/>
          </a:ln>
        </p:spPr>
        <p:txBody>
          <a:bodyPr wrap="square" rtlCol="0">
            <a:spAutoFit/>
          </a:bodyPr>
          <a:lstStyle/>
          <a:p>
            <a:pPr algn="ctr" fontAlgn="base"/>
            <a:r>
              <a:rPr lang="sv-SE" sz="8500">
                <a:solidFill>
                  <a:schemeClr val="bg1"/>
                </a:solidFill>
                <a:latin typeface="Mongoose Regular" panose="02000000000000000000" pitchFamily="2" charset="77"/>
              </a:rPr>
              <a:t>6. UTKAST</a:t>
            </a:r>
          </a:p>
          <a:p>
            <a:pPr algn="ctr" fontAlgn="base"/>
            <a:endParaRPr lang="sv-SE" sz="4000" b="1">
              <a:solidFill>
                <a:schemeClr val="bg1"/>
              </a:solidFill>
              <a:latin typeface="Montserrat SemiBold" pitchFamily="2" charset="77"/>
            </a:endParaRPr>
          </a:p>
          <a:p>
            <a:pPr algn="ctr" fontAlgn="base"/>
            <a:r>
              <a:rPr lang="sv-SE" sz="3200" b="1">
                <a:solidFill>
                  <a:srgbClr val="F5EF88"/>
                </a:solidFill>
                <a:latin typeface="Montserrat SemiBold" pitchFamily="2" charset="77"/>
              </a:rPr>
              <a:t>Målvaktens första agerande ska vara att hitta en offensiv lösning</a:t>
            </a:r>
            <a:endParaRPr lang="sv-SE" sz="4000" b="1">
              <a:solidFill>
                <a:srgbClr val="F5EF88"/>
              </a:solidFill>
              <a:latin typeface="Montserrat SemiBold" pitchFamily="2" charset="77"/>
            </a:endParaRPr>
          </a:p>
        </p:txBody>
      </p:sp>
      <p:sp>
        <p:nvSpPr>
          <p:cNvPr id="17" name="textruta 16">
            <a:extLst>
              <a:ext uri="{FF2B5EF4-FFF2-40B4-BE49-F238E27FC236}">
                <a16:creationId xmlns:a16="http://schemas.microsoft.com/office/drawing/2014/main" id="{AC13B56D-DD64-A6BF-69F0-86C6B45109E5}"/>
              </a:ext>
            </a:extLst>
          </p:cNvPr>
          <p:cNvSpPr txBox="1"/>
          <p:nvPr/>
        </p:nvSpPr>
        <p:spPr>
          <a:xfrm>
            <a:off x="4150096" y="3024928"/>
            <a:ext cx="16226182" cy="584775"/>
          </a:xfrm>
          <a:prstGeom prst="rect">
            <a:avLst/>
          </a:prstGeom>
          <a:noFill/>
        </p:spPr>
        <p:txBody>
          <a:bodyPr wrap="square">
            <a:spAutoFit/>
          </a:bodyPr>
          <a:lstStyle/>
          <a:p>
            <a:pPr algn="ctr" fontAlgn="base"/>
            <a:r>
              <a:rPr lang="sv-SE" sz="3200">
                <a:solidFill>
                  <a:schemeClr val="bg1"/>
                </a:solidFill>
                <a:latin typeface="Montserrat Light" pitchFamily="2" charset="77"/>
              </a:rPr>
              <a:t>Ett utkast krävs teknik, spelförståelse, fysik och mentala förmågor.</a:t>
            </a:r>
          </a:p>
        </p:txBody>
      </p:sp>
      <p:cxnSp>
        <p:nvCxnSpPr>
          <p:cNvPr id="18" name="Rak 17">
            <a:extLst>
              <a:ext uri="{FF2B5EF4-FFF2-40B4-BE49-F238E27FC236}">
                <a16:creationId xmlns:a16="http://schemas.microsoft.com/office/drawing/2014/main" id="{3B95D73C-0EF8-82B8-F4CC-7D65758D5403}"/>
              </a:ext>
            </a:extLst>
          </p:cNvPr>
          <p:cNvCxnSpPr>
            <a:cxnSpLocks/>
          </p:cNvCxnSpPr>
          <p:nvPr/>
        </p:nvCxnSpPr>
        <p:spPr>
          <a:xfrm>
            <a:off x="1727200" y="7605596"/>
            <a:ext cx="908368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66CEEE74-6B5C-219E-ADF0-4FD46D2630A4}"/>
              </a:ext>
            </a:extLst>
          </p:cNvPr>
          <p:cNvCxnSpPr>
            <a:cxnSpLocks/>
          </p:cNvCxnSpPr>
          <p:nvPr/>
        </p:nvCxnSpPr>
        <p:spPr>
          <a:xfrm flipH="1">
            <a:off x="12106318" y="4359319"/>
            <a:ext cx="22661" cy="26754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6262B41D-FEE4-C751-9C46-3C03315551D6}"/>
              </a:ext>
            </a:extLst>
          </p:cNvPr>
          <p:cNvCxnSpPr>
            <a:cxnSpLocks/>
          </p:cNvCxnSpPr>
          <p:nvPr/>
        </p:nvCxnSpPr>
        <p:spPr>
          <a:xfrm>
            <a:off x="13451305" y="7605596"/>
            <a:ext cx="80370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89895643-22AC-AA11-BE87-B0C9B06F2A3B}"/>
              </a:ext>
            </a:extLst>
          </p:cNvPr>
          <p:cNvCxnSpPr>
            <a:cxnSpLocks/>
          </p:cNvCxnSpPr>
          <p:nvPr/>
        </p:nvCxnSpPr>
        <p:spPr>
          <a:xfrm>
            <a:off x="12130381" y="8033717"/>
            <a:ext cx="0" cy="3164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709135E9-F416-8178-A42A-296D2356977E}"/>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A1EB8EFB-FC98-ED94-B9BA-969BD3FA6DF4}"/>
              </a:ext>
            </a:extLst>
          </p:cNvPr>
          <p:cNvCxnSpPr>
            <a:cxnSpLocks/>
          </p:cNvCxnSpPr>
          <p:nvPr/>
        </p:nvCxnSpPr>
        <p:spPr>
          <a:xfrm>
            <a:off x="-264695" y="3830104"/>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1B44F4CA-65ED-EA49-AB63-2D6BC47817EC}"/>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31</a:t>
            </a:fld>
            <a:endParaRPr lang="sv-SE"/>
          </a:p>
        </p:txBody>
      </p:sp>
    </p:spTree>
    <p:extLst>
      <p:ext uri="{BB962C8B-B14F-4D97-AF65-F5344CB8AC3E}">
        <p14:creationId xmlns:p14="http://schemas.microsoft.com/office/powerpoint/2010/main" val="2654857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5606" y="4694238"/>
            <a:ext cx="21029613" cy="2651125"/>
          </a:xfrm>
        </p:spPr>
        <p:txBody>
          <a:bodyPr>
            <a:normAutofit/>
          </a:bodyPr>
          <a:lstStyle/>
          <a:p>
            <a:pPr algn="ctr"/>
            <a:r>
              <a:rPr lang="sv-SE" sz="15999">
                <a:solidFill>
                  <a:srgbClr val="F5EF88"/>
                </a:solidFill>
                <a:latin typeface="Mongoose Regular" panose="02000000000000000000" pitchFamily="2" charset="77"/>
              </a:rPr>
              <a:t>LAGET</a:t>
            </a:r>
          </a:p>
        </p:txBody>
      </p:sp>
    </p:spTree>
    <p:extLst>
      <p:ext uri="{BB962C8B-B14F-4D97-AF65-F5344CB8AC3E}">
        <p14:creationId xmlns:p14="http://schemas.microsoft.com/office/powerpoint/2010/main" val="792930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8EBE409-5B99-3582-741C-4B562CD6A1C9}"/>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7A710142-D8F9-D2ED-319D-4BA66A1D31C9}"/>
              </a:ext>
            </a:extLst>
          </p:cNvPr>
          <p:cNvSpPr txBox="1"/>
          <p:nvPr/>
        </p:nvSpPr>
        <p:spPr>
          <a:xfrm>
            <a:off x="4915313" y="1616154"/>
            <a:ext cx="15642187" cy="1938992"/>
          </a:xfrm>
          <a:prstGeom prst="rect">
            <a:avLst/>
          </a:prstGeom>
          <a:noFill/>
          <a:ln w="12700">
            <a:noFill/>
          </a:ln>
        </p:spPr>
        <p:txBody>
          <a:bodyPr wrap="square" rtlCol="0">
            <a:spAutoFit/>
          </a:bodyPr>
          <a:lstStyle/>
          <a:p>
            <a:pPr algn="ctr" fontAlgn="base"/>
            <a:r>
              <a:rPr lang="sv-SE" sz="8800">
                <a:solidFill>
                  <a:schemeClr val="bg1"/>
                </a:solidFill>
                <a:latin typeface="Mongoose Regular" panose="02000000000000000000" pitchFamily="2" charset="77"/>
              </a:rPr>
              <a:t>PRINCIPER I FOKUS</a:t>
            </a:r>
            <a:endParaRPr lang="sv-SE" sz="8500">
              <a:solidFill>
                <a:schemeClr val="bg1"/>
              </a:solidFill>
              <a:latin typeface="Mongoose Regular" panose="02000000000000000000" pitchFamily="2" charset="77"/>
            </a:endParaRPr>
          </a:p>
          <a:p>
            <a:pPr algn="ctr" fontAlgn="base"/>
            <a:r>
              <a:rPr lang="sv-SE" sz="3200" b="1">
                <a:solidFill>
                  <a:srgbClr val="F5EF88"/>
                </a:solidFill>
                <a:latin typeface="Montserrat SemiBold" pitchFamily="2" charset="77"/>
              </a:rPr>
              <a:t>Spelet styrs av principer snarare än positioner och uppställningar</a:t>
            </a:r>
            <a:endParaRPr lang="sv-SE" sz="4000" b="1">
              <a:solidFill>
                <a:srgbClr val="F5EF88"/>
              </a:solidFill>
              <a:latin typeface="Montserrat SemiBold" pitchFamily="2" charset="77"/>
            </a:endParaRPr>
          </a:p>
        </p:txBody>
      </p:sp>
      <p:sp>
        <p:nvSpPr>
          <p:cNvPr id="3" name="textruta 2">
            <a:extLst>
              <a:ext uri="{FF2B5EF4-FFF2-40B4-BE49-F238E27FC236}">
                <a16:creationId xmlns:a16="http://schemas.microsoft.com/office/drawing/2014/main" id="{7A2D7968-1CEE-042A-B6D4-6964E11D7F15}"/>
              </a:ext>
            </a:extLst>
          </p:cNvPr>
          <p:cNvSpPr txBox="1"/>
          <p:nvPr/>
        </p:nvSpPr>
        <p:spPr>
          <a:xfrm>
            <a:off x="1506200" y="4559320"/>
            <a:ext cx="9595882" cy="7909858"/>
          </a:xfrm>
          <a:prstGeom prst="rect">
            <a:avLst/>
          </a:prstGeom>
          <a:noFill/>
        </p:spPr>
        <p:txBody>
          <a:bodyPr wrap="square" lIns="91440" tIns="45720" rIns="91440" bIns="45720" anchor="t">
            <a:spAutoFit/>
          </a:bodyPr>
          <a:lstStyle/>
          <a:p>
            <a:pPr algn="ctr" fontAlgn="base"/>
            <a:r>
              <a:rPr lang="sv-SE" sz="2800">
                <a:solidFill>
                  <a:srgbClr val="F5EF88"/>
                </a:solidFill>
                <a:latin typeface="Montserrat SemiBold" panose="00000700000000000000" pitchFamily="2" charset="0"/>
              </a:rPr>
              <a:t>Viktigt att tänka på </a:t>
            </a:r>
          </a:p>
          <a:p>
            <a:r>
              <a:rPr lang="sv-SE" sz="2400">
                <a:solidFill>
                  <a:schemeClr val="bg1"/>
                </a:solidFill>
                <a:latin typeface="Montserrat Light" panose="00000400000000000000" pitchFamily="2" charset="0"/>
              </a:rPr>
              <a:t>I den här åldern handlar det inte om spelsystem, utan om att lära sig spela tillsammans och förstå spelets grundidéer. Fokus ligger på:</a:t>
            </a:r>
          </a:p>
          <a:p>
            <a:endParaRPr lang="sv-SE" sz="2400">
              <a:solidFill>
                <a:schemeClr val="bg1"/>
              </a:solidFill>
              <a:latin typeface="Montserrat Light" panose="00000400000000000000" pitchFamily="2" charset="0"/>
            </a:endParaRPr>
          </a:p>
          <a:p>
            <a:r>
              <a:rPr lang="sv-SE" sz="2400" b="1">
                <a:solidFill>
                  <a:schemeClr val="bg1"/>
                </a:solidFill>
                <a:latin typeface="Montserrat Light" panose="00000400000000000000" pitchFamily="2" charset="0"/>
              </a:rPr>
              <a:t>Enkel samverkan:</a:t>
            </a:r>
            <a:r>
              <a:rPr lang="sv-SE" sz="2400">
                <a:solidFill>
                  <a:schemeClr val="bg1"/>
                </a:solidFill>
                <a:latin typeface="Montserrat Light" panose="00000400000000000000" pitchFamily="2" charset="0"/>
              </a:rPr>
              <a:t> Spela bollen till en kompis, skapa yta genom att springa, hjälpas åt i försvar.</a:t>
            </a:r>
          </a:p>
          <a:p>
            <a:r>
              <a:rPr lang="sv-SE" sz="2400" b="1">
                <a:solidFill>
                  <a:schemeClr val="bg1"/>
                </a:solidFill>
                <a:latin typeface="Montserrat Light" panose="00000400000000000000" pitchFamily="2" charset="0"/>
              </a:rPr>
              <a:t>Grundprinciper i spelet:</a:t>
            </a:r>
            <a:r>
              <a:rPr lang="sv-SE" sz="2400">
                <a:solidFill>
                  <a:schemeClr val="bg1"/>
                </a:solidFill>
                <a:latin typeface="Montserrat Light" panose="00000400000000000000" pitchFamily="2" charset="0"/>
              </a:rPr>
              <a:t> Våga spela framåt när det går, hjälp kompisen som har bollen, spring hem när laget tappar bollen.</a:t>
            </a:r>
          </a:p>
          <a:p>
            <a:r>
              <a:rPr lang="sv-SE" sz="2400" b="1">
                <a:solidFill>
                  <a:schemeClr val="bg1"/>
                </a:solidFill>
                <a:latin typeface="Montserrat Light" panose="00000400000000000000" pitchFamily="2" charset="0"/>
              </a:rPr>
              <a:t>Många positioner:</a:t>
            </a:r>
            <a:r>
              <a:rPr lang="sv-SE" sz="2400">
                <a:solidFill>
                  <a:schemeClr val="bg1"/>
                </a:solidFill>
                <a:latin typeface="Montserrat Light" panose="00000400000000000000" pitchFamily="2" charset="0"/>
              </a:rPr>
              <a:t> Låt spelarna prova olika roller och positioner för att utveckla en bred förståelse för spelet.</a:t>
            </a:r>
          </a:p>
          <a:p>
            <a:r>
              <a:rPr lang="sv-SE" sz="2400" b="1">
                <a:solidFill>
                  <a:schemeClr val="bg1"/>
                </a:solidFill>
                <a:latin typeface="Montserrat Light" panose="00000400000000000000" pitchFamily="2" charset="0"/>
              </a:rPr>
              <a:t>Smålagsspel:</a:t>
            </a:r>
            <a:r>
              <a:rPr lang="sv-SE" sz="2400">
                <a:solidFill>
                  <a:schemeClr val="bg1"/>
                </a:solidFill>
                <a:latin typeface="Montserrat Light" panose="00000400000000000000" pitchFamily="2" charset="0"/>
              </a:rPr>
              <a:t> 2v2, 3v3 och 4v4 ger fler bollkontakter och fler situationer att öva samarbete i än 5v5/6v6.</a:t>
            </a:r>
          </a:p>
          <a:p>
            <a:r>
              <a:rPr lang="sv-SE" sz="2400" b="1">
                <a:solidFill>
                  <a:schemeClr val="bg1"/>
                </a:solidFill>
                <a:latin typeface="Montserrat Light" panose="00000400000000000000" pitchFamily="2" charset="0"/>
              </a:rPr>
              <a:t>Lära genom upplevelse:</a:t>
            </a:r>
            <a:r>
              <a:rPr lang="sv-SE" sz="2400">
                <a:solidFill>
                  <a:schemeClr val="bg1"/>
                </a:solidFill>
                <a:latin typeface="Montserrat Light" panose="00000400000000000000" pitchFamily="2" charset="0"/>
              </a:rPr>
              <a:t> Spelarna ska upptäcka att det blir lättare att spela om man rör sig, pratar och samarbetar.</a:t>
            </a:r>
          </a:p>
          <a:p>
            <a:endParaRPr lang="sv-SE" sz="2400">
              <a:solidFill>
                <a:schemeClr val="bg1"/>
              </a:solidFill>
              <a:latin typeface="Montserrat Light" panose="00000400000000000000" pitchFamily="2" charset="0"/>
            </a:endParaRPr>
          </a:p>
          <a:p>
            <a:r>
              <a:rPr lang="sv-SE" sz="2400" i="1">
                <a:solidFill>
                  <a:schemeClr val="bg1"/>
                </a:solidFill>
                <a:latin typeface="Montserrat Light" panose="00000400000000000000" pitchFamily="2" charset="0"/>
              </a:rPr>
              <a:t>för 9–12 år bör vi inte prata om spelsystem, utan om enkla principer och samarbete</a:t>
            </a:r>
            <a:r>
              <a:rPr lang="sv-SE" sz="2400">
                <a:solidFill>
                  <a:schemeClr val="bg1"/>
                </a:solidFill>
                <a:latin typeface="Montserrat Light" panose="00000400000000000000" pitchFamily="2" charset="0"/>
              </a:rPr>
              <a:t>. Spelarna behöver bygga förståelse för spelet genom smålagsspel, variation och genom att prova många olika roller.</a:t>
            </a:r>
          </a:p>
          <a:p>
            <a:endParaRPr lang="sv-SE" sz="2400">
              <a:solidFill>
                <a:schemeClr val="bg1"/>
              </a:solidFill>
              <a:latin typeface="Montserrat Light" panose="00000400000000000000" pitchFamily="2" charset="0"/>
            </a:endParaRPr>
          </a:p>
        </p:txBody>
      </p:sp>
      <p:sp>
        <p:nvSpPr>
          <p:cNvPr id="4" name="textruta 3">
            <a:extLst>
              <a:ext uri="{FF2B5EF4-FFF2-40B4-BE49-F238E27FC236}">
                <a16:creationId xmlns:a16="http://schemas.microsoft.com/office/drawing/2014/main" id="{A326E49C-757C-85AB-C0B7-3467BFD0BF01}"/>
              </a:ext>
            </a:extLst>
          </p:cNvPr>
          <p:cNvSpPr txBox="1"/>
          <p:nvPr/>
        </p:nvSpPr>
        <p:spPr>
          <a:xfrm>
            <a:off x="13280331" y="5128302"/>
            <a:ext cx="9595882" cy="1384995"/>
          </a:xfrm>
          <a:prstGeom prst="rect">
            <a:avLst/>
          </a:prstGeom>
          <a:noFill/>
        </p:spPr>
        <p:txBody>
          <a:bodyPr wrap="square" lIns="91440" tIns="45720" rIns="91440" bIns="45720" anchor="t">
            <a:spAutoFit/>
          </a:bodyPr>
          <a:lstStyle/>
          <a:p>
            <a:pPr fontAlgn="base"/>
            <a:r>
              <a:rPr lang="sv-SE" sz="2800">
                <a:solidFill>
                  <a:srgbClr val="F5EF88"/>
                </a:solidFill>
                <a:latin typeface="Montserrat SemiBold" panose="00000700000000000000" pitchFamily="2" charset="0"/>
              </a:rPr>
              <a:t>EXEMPEL PÅ PRINCIPER NÄR VI HAR BOLLEN</a:t>
            </a:r>
          </a:p>
          <a:p>
            <a:pPr marL="457200" indent="-457200" fontAlgn="base">
              <a:buFont typeface="Arial" panose="020B0604020202020204" pitchFamily="34" charset="0"/>
              <a:buChar char="•"/>
            </a:pPr>
            <a:r>
              <a:rPr lang="sv-SE" sz="2800">
                <a:solidFill>
                  <a:schemeClr val="bg1"/>
                </a:solidFill>
                <a:latin typeface="Montserrat Light" panose="00000400000000000000" pitchFamily="2" charset="0"/>
              </a:rPr>
              <a:t>Spela framåt när det går </a:t>
            </a:r>
          </a:p>
          <a:p>
            <a:pPr marL="457200" indent="-457200" fontAlgn="base">
              <a:buFont typeface="Arial" panose="020B0604020202020204" pitchFamily="34" charset="0"/>
              <a:buChar char="•"/>
            </a:pPr>
            <a:r>
              <a:rPr lang="sv-SE" sz="2800">
                <a:solidFill>
                  <a:schemeClr val="bg1"/>
                </a:solidFill>
                <a:latin typeface="Montserrat Light" panose="00000400000000000000" pitchFamily="2" charset="0"/>
              </a:rPr>
              <a:t>Gör dig spelbar</a:t>
            </a:r>
          </a:p>
        </p:txBody>
      </p:sp>
      <p:sp>
        <p:nvSpPr>
          <p:cNvPr id="5" name="textruta 4">
            <a:extLst>
              <a:ext uri="{FF2B5EF4-FFF2-40B4-BE49-F238E27FC236}">
                <a16:creationId xmlns:a16="http://schemas.microsoft.com/office/drawing/2014/main" id="{5D349417-2C60-8CDA-6660-6988B611B997}"/>
              </a:ext>
            </a:extLst>
          </p:cNvPr>
          <p:cNvSpPr txBox="1"/>
          <p:nvPr/>
        </p:nvSpPr>
        <p:spPr>
          <a:xfrm>
            <a:off x="13280331" y="7895200"/>
            <a:ext cx="9595882" cy="1384995"/>
          </a:xfrm>
          <a:prstGeom prst="rect">
            <a:avLst/>
          </a:prstGeom>
          <a:noFill/>
        </p:spPr>
        <p:txBody>
          <a:bodyPr wrap="square" lIns="91440" tIns="45720" rIns="91440" bIns="45720" anchor="t">
            <a:spAutoFit/>
          </a:bodyPr>
          <a:lstStyle/>
          <a:p>
            <a:pPr fontAlgn="base"/>
            <a:r>
              <a:rPr lang="sv-SE" sz="2800">
                <a:solidFill>
                  <a:srgbClr val="F5EF88"/>
                </a:solidFill>
                <a:latin typeface="Montserrat SemiBold" panose="00000700000000000000" pitchFamily="2" charset="0"/>
              </a:rPr>
              <a:t>EXEMPEL PÅ PRINCIPER NÄR VI INTE HAR BOLLEN</a:t>
            </a:r>
          </a:p>
          <a:p>
            <a:pPr marL="457200" indent="-457200" fontAlgn="base">
              <a:buFont typeface="Arial" panose="020B0604020202020204" pitchFamily="34" charset="0"/>
              <a:buChar char="•"/>
            </a:pPr>
            <a:r>
              <a:rPr lang="sv-SE" sz="2800">
                <a:solidFill>
                  <a:schemeClr val="bg1"/>
                </a:solidFill>
                <a:latin typeface="Montserrat Light" panose="00000400000000000000" pitchFamily="2" charset="0"/>
              </a:rPr>
              <a:t>Spring hem snabbt</a:t>
            </a:r>
          </a:p>
          <a:p>
            <a:pPr marL="457200" indent="-457200" fontAlgn="base">
              <a:buFont typeface="Arial" panose="020B0604020202020204" pitchFamily="34" charset="0"/>
              <a:buChar char="•"/>
            </a:pPr>
            <a:r>
              <a:rPr lang="sv-SE" sz="2800">
                <a:solidFill>
                  <a:schemeClr val="bg1"/>
                </a:solidFill>
                <a:latin typeface="Montserrat Light" panose="00000400000000000000" pitchFamily="2" charset="0"/>
              </a:rPr>
              <a:t>Kom nära motståndaren</a:t>
            </a:r>
            <a:endParaRPr lang="sv-SE" sz="2400">
              <a:solidFill>
                <a:schemeClr val="bg1"/>
              </a:solidFill>
              <a:latin typeface="Montserrat Light" panose="00000400000000000000" pitchFamily="2" charset="0"/>
            </a:endParaRPr>
          </a:p>
        </p:txBody>
      </p:sp>
    </p:spTree>
    <p:extLst>
      <p:ext uri="{BB962C8B-B14F-4D97-AF65-F5344CB8AC3E}">
        <p14:creationId xmlns:p14="http://schemas.microsoft.com/office/powerpoint/2010/main" val="4260571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8750FA98-4F37-43CC-A0C5-E421438336E8}"/>
              </a:ext>
            </a:extLst>
          </p:cNvPr>
          <p:cNvSpPr txBox="1"/>
          <p:nvPr/>
        </p:nvSpPr>
        <p:spPr>
          <a:xfrm>
            <a:off x="13863929" y="6421690"/>
            <a:ext cx="9874164" cy="6123856"/>
          </a:xfrm>
          <a:prstGeom prst="rect">
            <a:avLst/>
          </a:prstGeom>
          <a:noFill/>
          <a:ln w="12700">
            <a:noFill/>
          </a:ln>
        </p:spPr>
        <p:txBody>
          <a:bodyPr wrap="square">
            <a:spAutoFit/>
          </a:bodyPr>
          <a:lstStyle/>
          <a:p>
            <a:pPr>
              <a:lnSpc>
                <a:spcPct val="150000"/>
              </a:lnSpc>
            </a:pPr>
            <a:r>
              <a:rPr lang="sv-SE" sz="2800" b="1">
                <a:solidFill>
                  <a:srgbClr val="F5EF88"/>
                </a:solidFill>
                <a:latin typeface="Montserrat Light" panose="00000400000000000000" pitchFamily="2" charset="0"/>
              </a:rPr>
              <a:t>SPEL NÄR MOTSTÅNDARLAGET HAR BOLLEN</a:t>
            </a:r>
          </a:p>
          <a:p>
            <a:r>
              <a:rPr lang="sv-SE" sz="2400">
                <a:solidFill>
                  <a:schemeClr val="bg1"/>
                </a:solidFill>
                <a:latin typeface="Montserrat Light" panose="00000400000000000000" pitchFamily="2" charset="0"/>
              </a:rPr>
              <a:t>På blå nivå handlar försvar om att </a:t>
            </a:r>
            <a:r>
              <a:rPr lang="sv-SE" sz="2400" b="1">
                <a:solidFill>
                  <a:schemeClr val="bg1"/>
                </a:solidFill>
                <a:latin typeface="Montserrat Light" panose="00000400000000000000" pitchFamily="2" charset="0"/>
              </a:rPr>
              <a:t>vinna tillbaka bollen snabbt</a:t>
            </a:r>
            <a:r>
              <a:rPr lang="sv-SE" sz="2400">
                <a:solidFill>
                  <a:schemeClr val="bg1"/>
                </a:solidFill>
                <a:latin typeface="Montserrat Light" panose="00000400000000000000" pitchFamily="2" charset="0"/>
              </a:rPr>
              <a:t>.</a:t>
            </a:r>
          </a:p>
          <a:p>
            <a:r>
              <a:rPr lang="sv-SE" sz="2400">
                <a:solidFill>
                  <a:schemeClr val="bg1"/>
                </a:solidFill>
                <a:latin typeface="Montserrat Light" panose="00000400000000000000" pitchFamily="2" charset="0"/>
              </a:rPr>
              <a:t>Spelarna kan försöka pressa motståndaren så det blir svårt att passa eller skjuta.</a:t>
            </a:r>
          </a:p>
          <a:p>
            <a:r>
              <a:rPr lang="sv-SE" sz="2400">
                <a:solidFill>
                  <a:schemeClr val="bg1"/>
                </a:solidFill>
                <a:latin typeface="Montserrat Light" panose="00000400000000000000" pitchFamily="2" charset="0"/>
              </a:rPr>
              <a:t>Vid bollförlust: reagera direkt – försök ta tillbaka bollen innan motståndarna hinner anfalla.</a:t>
            </a:r>
          </a:p>
          <a:p>
            <a:r>
              <a:rPr lang="sv-SE" sz="2400">
                <a:solidFill>
                  <a:schemeClr val="bg1"/>
                </a:solidFill>
                <a:latin typeface="Montserrat Light" panose="00000400000000000000" pitchFamily="2" charset="0"/>
              </a:rPr>
              <a:t>Nära målet: försök täcka skott och göra det trångt framför målvakten.</a:t>
            </a:r>
          </a:p>
          <a:p>
            <a:endParaRPr lang="sv-SE" sz="2400">
              <a:solidFill>
                <a:schemeClr val="bg1"/>
              </a:solidFill>
              <a:latin typeface="Montserrat Light" panose="00000400000000000000" pitchFamily="2" charset="0"/>
            </a:endParaRPr>
          </a:p>
          <a:p>
            <a:r>
              <a:rPr lang="sv-SE" sz="2400" b="1">
                <a:solidFill>
                  <a:schemeClr val="bg1"/>
                </a:solidFill>
                <a:latin typeface="Montserrat Light" panose="00000400000000000000" pitchFamily="2" charset="0"/>
              </a:rPr>
              <a:t>Träna på:</a:t>
            </a:r>
            <a:endParaRPr lang="sv-SE" sz="2400">
              <a:solidFill>
                <a:schemeClr val="bg1"/>
              </a:solidFill>
              <a:latin typeface="Montserrat Light" panose="00000400000000000000" pitchFamily="2" charset="0"/>
            </a:endParaRPr>
          </a:p>
          <a:p>
            <a:r>
              <a:rPr lang="sv-SE" sz="2400">
                <a:solidFill>
                  <a:schemeClr val="bg1"/>
                </a:solidFill>
                <a:latin typeface="Montserrat Light" panose="00000400000000000000" pitchFamily="2" charset="0"/>
              </a:rPr>
              <a:t>Att pressa bollföraren och sätta blad mot boll.</a:t>
            </a:r>
          </a:p>
          <a:p>
            <a:r>
              <a:rPr lang="sv-SE" sz="2400">
                <a:solidFill>
                  <a:schemeClr val="bg1"/>
                </a:solidFill>
                <a:latin typeface="Montserrat Light" panose="00000400000000000000" pitchFamily="2" charset="0"/>
              </a:rPr>
              <a:t>Att markera motståndare utan boll så de inte blir fria.</a:t>
            </a:r>
          </a:p>
          <a:p>
            <a:r>
              <a:rPr lang="sv-SE" sz="2400">
                <a:solidFill>
                  <a:schemeClr val="bg1"/>
                </a:solidFill>
                <a:latin typeface="Montserrat Light" panose="00000400000000000000" pitchFamily="2" charset="0"/>
              </a:rPr>
              <a:t>Att jobba tillsammans – en pressar, de andra täcker ytor och spelare.</a:t>
            </a:r>
          </a:p>
          <a:p>
            <a:pPr algn="l">
              <a:lnSpc>
                <a:spcPct val="150000"/>
              </a:lnSpc>
            </a:pPr>
            <a:endParaRPr lang="sv-SE" sz="2400" b="0" i="0">
              <a:solidFill>
                <a:schemeClr val="bg1"/>
              </a:solidFill>
              <a:effectLst/>
              <a:latin typeface="Montserrat Light" panose="00000400000000000000" pitchFamily="2" charset="0"/>
              <a:cs typeface="Assistant" pitchFamily="2" charset="-79"/>
            </a:endParaRPr>
          </a:p>
        </p:txBody>
      </p:sp>
      <p:sp>
        <p:nvSpPr>
          <p:cNvPr id="4" name="Platshållare för bildnummer 3">
            <a:extLst>
              <a:ext uri="{FF2B5EF4-FFF2-40B4-BE49-F238E27FC236}">
                <a16:creationId xmlns:a16="http://schemas.microsoft.com/office/drawing/2014/main" id="{9210CBD4-414E-EBA3-3C22-4E6AEF5EF73F}"/>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34</a:t>
            </a:fld>
            <a:endParaRPr lang="sv-SE"/>
          </a:p>
        </p:txBody>
      </p:sp>
      <p:pic>
        <p:nvPicPr>
          <p:cNvPr id="3" name="Bildobjekt 2" descr="En bild som visar text, skärmbild, Teckensnitt, nummer">
            <a:extLst>
              <a:ext uri="{FF2B5EF4-FFF2-40B4-BE49-F238E27FC236}">
                <a16:creationId xmlns:a16="http://schemas.microsoft.com/office/drawing/2014/main" id="{0E82F86F-4EF8-D274-F708-602A45D1F6B8}"/>
              </a:ext>
            </a:extLst>
          </p:cNvPr>
          <p:cNvPicPr>
            <a:picLocks noChangeAspect="1"/>
          </p:cNvPicPr>
          <p:nvPr/>
        </p:nvPicPr>
        <p:blipFill>
          <a:blip r:embed="rId3"/>
          <a:stretch>
            <a:fillRect/>
          </a:stretch>
        </p:blipFill>
        <p:spPr>
          <a:xfrm>
            <a:off x="5575731" y="529501"/>
            <a:ext cx="13230949" cy="4966913"/>
          </a:xfrm>
          <a:prstGeom prst="rect">
            <a:avLst/>
          </a:prstGeom>
        </p:spPr>
      </p:pic>
      <p:sp>
        <p:nvSpPr>
          <p:cNvPr id="7" name="textruta 6">
            <a:extLst>
              <a:ext uri="{FF2B5EF4-FFF2-40B4-BE49-F238E27FC236}">
                <a16:creationId xmlns:a16="http://schemas.microsoft.com/office/drawing/2014/main" id="{6063461F-BCA1-C114-87B9-D7507B7D95F2}"/>
              </a:ext>
            </a:extLst>
          </p:cNvPr>
          <p:cNvSpPr txBox="1"/>
          <p:nvPr/>
        </p:nvSpPr>
        <p:spPr>
          <a:xfrm>
            <a:off x="3019987" y="6421690"/>
            <a:ext cx="8963466" cy="6770187"/>
          </a:xfrm>
          <a:prstGeom prst="rect">
            <a:avLst/>
          </a:prstGeom>
          <a:noFill/>
          <a:ln w="12700">
            <a:noFill/>
          </a:ln>
        </p:spPr>
        <p:txBody>
          <a:bodyPr wrap="square">
            <a:spAutoFit/>
          </a:bodyPr>
          <a:lstStyle/>
          <a:p>
            <a:pPr>
              <a:lnSpc>
                <a:spcPct val="150000"/>
              </a:lnSpc>
            </a:pPr>
            <a:r>
              <a:rPr lang="sv-SE" sz="2800" b="1">
                <a:solidFill>
                  <a:srgbClr val="F5EF88"/>
                </a:solidFill>
                <a:latin typeface="Montserrat Light" panose="00000400000000000000" pitchFamily="2" charset="0"/>
              </a:rPr>
              <a:t>SPEL NÄR DET EGNA LAGETT HAR BOLLEN</a:t>
            </a:r>
          </a:p>
          <a:p>
            <a:r>
              <a:rPr lang="sv-SE" sz="2400">
                <a:solidFill>
                  <a:schemeClr val="bg1"/>
                </a:solidFill>
                <a:latin typeface="Montserrat Light" panose="00000400000000000000" pitchFamily="2" charset="0"/>
              </a:rPr>
              <a:t>När laget har bollen handlar det om att </a:t>
            </a:r>
            <a:r>
              <a:rPr lang="sv-SE" sz="2400" b="1">
                <a:solidFill>
                  <a:schemeClr val="bg1"/>
                </a:solidFill>
                <a:latin typeface="Montserrat Light" panose="00000400000000000000" pitchFamily="2" charset="0"/>
              </a:rPr>
              <a:t>skapa målchanser</a:t>
            </a:r>
            <a:r>
              <a:rPr lang="sv-SE" sz="2400">
                <a:solidFill>
                  <a:schemeClr val="bg1"/>
                </a:solidFill>
                <a:latin typeface="Montserrat Light" panose="00000400000000000000" pitchFamily="2" charset="0"/>
              </a:rPr>
              <a:t> genom att samarbeta.</a:t>
            </a:r>
          </a:p>
          <a:p>
            <a:r>
              <a:rPr lang="sv-SE" sz="2400">
                <a:solidFill>
                  <a:schemeClr val="bg1"/>
                </a:solidFill>
                <a:latin typeface="Montserrat Light" panose="00000400000000000000" pitchFamily="2" charset="0"/>
              </a:rPr>
              <a:t>Bollföraren kan driva, dribbla, passa eller skjuta.</a:t>
            </a:r>
          </a:p>
          <a:p>
            <a:r>
              <a:rPr lang="sv-SE" sz="2400">
                <a:solidFill>
                  <a:schemeClr val="bg1"/>
                </a:solidFill>
                <a:latin typeface="Montserrat Light" panose="00000400000000000000" pitchFamily="2" charset="0"/>
              </a:rPr>
              <a:t>Medspelarna kan röra sig för att bli spelbara och hjälpa bollföraren framåt.</a:t>
            </a:r>
          </a:p>
          <a:p>
            <a:r>
              <a:rPr lang="sv-SE" sz="2400">
                <a:solidFill>
                  <a:schemeClr val="bg1"/>
                </a:solidFill>
                <a:latin typeface="Montserrat Light" panose="00000400000000000000" pitchFamily="2" charset="0"/>
              </a:rPr>
              <a:t>Vid bollvinst: försök anfalla snabbt innan motståndarna hinner organisera sitt försvar.</a:t>
            </a:r>
          </a:p>
          <a:p>
            <a:endParaRPr lang="sv-SE" sz="2400">
              <a:solidFill>
                <a:schemeClr val="bg1"/>
              </a:solidFill>
              <a:latin typeface="Montserrat Light" panose="00000400000000000000" pitchFamily="2" charset="0"/>
            </a:endParaRPr>
          </a:p>
          <a:p>
            <a:r>
              <a:rPr lang="sv-SE" sz="2400" b="1">
                <a:solidFill>
                  <a:schemeClr val="bg1"/>
                </a:solidFill>
                <a:latin typeface="Montserrat Light" panose="00000400000000000000" pitchFamily="2" charset="0"/>
              </a:rPr>
              <a:t>Träna på:</a:t>
            </a:r>
            <a:endParaRPr lang="sv-SE" sz="2400">
              <a:solidFill>
                <a:schemeClr val="bg1"/>
              </a:solidFill>
              <a:latin typeface="Montserrat Light" panose="00000400000000000000" pitchFamily="2" charset="0"/>
            </a:endParaRPr>
          </a:p>
          <a:p>
            <a:r>
              <a:rPr lang="sv-SE" sz="2400">
                <a:solidFill>
                  <a:schemeClr val="bg1"/>
                </a:solidFill>
                <a:latin typeface="Montserrat Light" panose="00000400000000000000" pitchFamily="2" charset="0"/>
              </a:rPr>
              <a:t>Att vara spelbar: röra sig utan boll, visa tydligt med klubban vart man vill ha passningen.</a:t>
            </a:r>
          </a:p>
          <a:p>
            <a:r>
              <a:rPr lang="sv-SE" sz="2400">
                <a:solidFill>
                  <a:schemeClr val="bg1"/>
                </a:solidFill>
                <a:latin typeface="Montserrat Light" panose="00000400000000000000" pitchFamily="2" charset="0"/>
              </a:rPr>
              <a:t>Att skapa rörelse: undvik att stå i passningsskugga, hitta ytor för att kunna få bollen.</a:t>
            </a:r>
          </a:p>
          <a:p>
            <a:r>
              <a:rPr lang="sv-SE" sz="2400">
                <a:solidFill>
                  <a:schemeClr val="bg1"/>
                </a:solidFill>
                <a:latin typeface="Montserrat Light" panose="00000400000000000000" pitchFamily="2" charset="0"/>
              </a:rPr>
              <a:t>Att våga löpa i djupled för att skapa bredd och djup i spelet.</a:t>
            </a:r>
          </a:p>
          <a:p>
            <a:pPr algn="l">
              <a:lnSpc>
                <a:spcPct val="150000"/>
              </a:lnSpc>
            </a:pPr>
            <a:endParaRPr lang="sv-SE" sz="2400" b="0" i="0">
              <a:solidFill>
                <a:schemeClr val="bg1"/>
              </a:solidFill>
              <a:effectLst/>
              <a:latin typeface="Montserrat Light" panose="00000400000000000000" pitchFamily="2" charset="0"/>
              <a:cs typeface="Assistant" pitchFamily="2" charset="-79"/>
            </a:endParaRPr>
          </a:p>
        </p:txBody>
      </p:sp>
    </p:spTree>
    <p:extLst>
      <p:ext uri="{BB962C8B-B14F-4D97-AF65-F5344CB8AC3E}">
        <p14:creationId xmlns:p14="http://schemas.microsoft.com/office/powerpoint/2010/main" val="2662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2C69DEA-5781-A149-AB5E-E2A1EEAB801A}"/>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DA8E13B2-BE3C-1983-ED72-67320498B14D}"/>
              </a:ext>
            </a:extLst>
          </p:cNvPr>
          <p:cNvSpPr>
            <a:spLocks noGrp="1"/>
          </p:cNvSpPr>
          <p:nvPr>
            <p:ph type="title" idx="4294967295"/>
          </p:nvPr>
        </p:nvSpPr>
        <p:spPr>
          <a:xfrm>
            <a:off x="1675606" y="4694238"/>
            <a:ext cx="21029613" cy="2651125"/>
          </a:xfrm>
        </p:spPr>
        <p:txBody>
          <a:bodyPr>
            <a:normAutofit/>
          </a:bodyPr>
          <a:lstStyle/>
          <a:p>
            <a:pPr algn="ctr"/>
            <a:r>
              <a:rPr lang="sv-SE" sz="15999">
                <a:solidFill>
                  <a:srgbClr val="F5EF88"/>
                </a:solidFill>
                <a:latin typeface="Mongoose Regular" panose="02000000000000000000" pitchFamily="2" charset="77"/>
              </a:rPr>
              <a:t>TRÄNINGEN</a:t>
            </a:r>
          </a:p>
        </p:txBody>
      </p:sp>
    </p:spTree>
    <p:extLst>
      <p:ext uri="{BB962C8B-B14F-4D97-AF65-F5344CB8AC3E}">
        <p14:creationId xmlns:p14="http://schemas.microsoft.com/office/powerpoint/2010/main" val="1977359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AEB2-A0C2-71A5-6BEB-DFFA6718D514}"/>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8FF1AFDA-9C08-A80A-6F7D-D4F8D62D7E7A}"/>
              </a:ext>
            </a:extLst>
          </p:cNvPr>
          <p:cNvSpPr/>
          <p:nvPr/>
        </p:nvSpPr>
        <p:spPr>
          <a:xfrm>
            <a:off x="2530050" y="463167"/>
            <a:ext cx="19373093" cy="3033030"/>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TRÄNINGEN</a:t>
            </a:r>
            <a:endParaRPr lang="sv-SE" sz="4000">
              <a:solidFill>
                <a:srgbClr val="F5EF88"/>
              </a:solidFill>
              <a:latin typeface="Montserrat SemiBold" pitchFamily="2" charset="77"/>
            </a:endParaRPr>
          </a:p>
          <a:p>
            <a:pPr lvl="0" algn="ctr" fontAlgn="base">
              <a:defRPr/>
            </a:pPr>
            <a:endParaRPr lang="sv-SE" sz="4000" b="1">
              <a:solidFill>
                <a:srgbClr val="F5EF88"/>
              </a:solidFill>
              <a:latin typeface="Montserrat SemiBold" pitchFamily="2" charset="77"/>
            </a:endParaRPr>
          </a:p>
          <a:p>
            <a:pPr lvl="0" algn="ctr" fontAlgn="base">
              <a:defRPr/>
            </a:pPr>
            <a:r>
              <a:rPr lang="sv-SE">
                <a:solidFill>
                  <a:srgbClr val="F5EF88"/>
                </a:solidFill>
                <a:latin typeface="Montserrat SemiBold" pitchFamily="2" charset="77"/>
              </a:rPr>
              <a:t>Hur hjälper vi spelarna att utveckla egenskaper inom dessa områden på träning i åldrarna 9-12 år?</a:t>
            </a:r>
          </a:p>
        </p:txBody>
      </p:sp>
      <p:sp>
        <p:nvSpPr>
          <p:cNvPr id="22" name="Rektangel med rundade hörn 11">
            <a:extLst>
              <a:ext uri="{FF2B5EF4-FFF2-40B4-BE49-F238E27FC236}">
                <a16:creationId xmlns:a16="http://schemas.microsoft.com/office/drawing/2014/main" id="{431A7DFE-2884-5ABA-9BF4-5CB694F24BFB}"/>
              </a:ext>
            </a:extLst>
          </p:cNvPr>
          <p:cNvSpPr/>
          <p:nvPr/>
        </p:nvSpPr>
        <p:spPr>
          <a:xfrm>
            <a:off x="81003" y="5090460"/>
            <a:ext cx="6683903" cy="5351853"/>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FÄRDIGHETER</a:t>
            </a:r>
          </a:p>
          <a:p>
            <a:pPr marL="0" marR="0" lvl="0" indent="0" defTabSz="1828686" rtl="0" eaLnBrk="1" fontAlgn="auto" latinLnBrk="0" hangingPunct="1">
              <a:lnSpc>
                <a:spcPct val="100000"/>
              </a:lnSpc>
              <a:spcBef>
                <a:spcPts val="0"/>
              </a:spcBef>
              <a:spcAft>
                <a:spcPts val="0"/>
              </a:spcAft>
              <a:buClrTx/>
              <a:buSzTx/>
              <a:buFontTx/>
              <a:buNone/>
              <a:tabLst/>
              <a:defRPr/>
            </a:pPr>
            <a:r>
              <a:rPr lang="sv-SE" sz="2400">
                <a:solidFill>
                  <a:schemeClr val="bg1"/>
                </a:solidFill>
                <a:latin typeface="Montserrat Light" panose="00000400000000000000" pitchFamily="2" charset="0"/>
              </a:rPr>
              <a:t>I denna ålder är det centralt att utveckla teknik i fart och under spel.</a:t>
            </a:r>
          </a:p>
          <a:p>
            <a:pPr marL="0" marR="0" lvl="0" indent="0" defTabSz="1828686" rtl="0" eaLnBrk="1" fontAlgn="auto" latinLnBrk="0" hangingPunct="1">
              <a:lnSpc>
                <a:spcPct val="100000"/>
              </a:lnSpc>
              <a:spcBef>
                <a:spcPts val="0"/>
              </a:spcBef>
              <a:spcAft>
                <a:spcPts val="0"/>
              </a:spcAft>
              <a:buClrTx/>
              <a:buSzTx/>
              <a:buFontTx/>
              <a:buNone/>
              <a:tabLst/>
              <a:defRPr/>
            </a:pPr>
            <a:endParaRPr lang="sv-SE" sz="2400">
              <a:solidFill>
                <a:schemeClr val="bg1"/>
              </a:solidFill>
              <a:latin typeface="Montserrat Light" panose="00000400000000000000" pitchFamily="2" charset="0"/>
            </a:endParaRPr>
          </a:p>
          <a:p>
            <a:pPr marL="342900" lvl="0" indent="-342900">
              <a:buFont typeface="Arial" panose="020B0604020202020204" pitchFamily="34" charset="0"/>
              <a:buChar char="•"/>
              <a:defRPr/>
            </a:pPr>
            <a:r>
              <a:rPr lang="sv-SE" sz="2400">
                <a:latin typeface="Montserrat Light" panose="00000400000000000000" pitchFamily="2" charset="0"/>
              </a:rPr>
              <a:t>Spelarna ska lära sig hantera bollen i fart – driva åt olika håll med kontroll, passa och ta emot i rörelse med både forehand och backhand. </a:t>
            </a:r>
          </a:p>
          <a:p>
            <a:pPr marL="342900" lvl="0" indent="-342900">
              <a:buFont typeface="Arial" panose="020B0604020202020204" pitchFamily="34" charset="0"/>
              <a:buChar char="•"/>
              <a:defRPr/>
            </a:pPr>
            <a:r>
              <a:rPr lang="sv-SE" sz="2400">
                <a:latin typeface="Montserrat Light" panose="00000400000000000000" pitchFamily="2" charset="0"/>
              </a:rPr>
              <a:t>Skott tränas på flera sätt: direkt på pass, i fart och från olika positioner.</a:t>
            </a:r>
          </a:p>
          <a:p>
            <a:pPr marL="342900" lvl="0" indent="-342900">
              <a:buFont typeface="Arial" panose="020B0604020202020204" pitchFamily="34" charset="0"/>
              <a:buChar char="•"/>
              <a:defRPr/>
            </a:pPr>
            <a:r>
              <a:rPr lang="sv-SE" sz="2400">
                <a:latin typeface="Montserrat Light" panose="00000400000000000000" pitchFamily="2" charset="0"/>
              </a:rPr>
              <a:t>Börja träna på enkla dueller: skydda bollen, vinna tillbaka den och ta returer. </a:t>
            </a:r>
          </a:p>
          <a:p>
            <a:pPr marL="342900" lvl="0" indent="-342900">
              <a:buFont typeface="Arial" panose="020B0604020202020204" pitchFamily="34" charset="0"/>
              <a:buChar char="•"/>
              <a:defRPr/>
            </a:pPr>
            <a:r>
              <a:rPr lang="sv-SE" sz="2400">
                <a:latin typeface="Montserrat Light" panose="00000400000000000000" pitchFamily="2" charset="0"/>
              </a:rPr>
              <a:t>För att lyckas behöver de utveckla balans, koordination och snabba riktningsförändringar</a:t>
            </a:r>
            <a:r>
              <a:rPr lang="sv-SE" sz="2000">
                <a:latin typeface="Montserrat Light" panose="00000400000000000000" pitchFamily="2" charset="0"/>
              </a:rPr>
              <a:t>.</a:t>
            </a:r>
            <a:endParaRPr lang="sv-SE" sz="2400">
              <a:solidFill>
                <a:schemeClr val="bg1"/>
              </a:solidFill>
              <a:latin typeface="Montserrat Light" panose="00000400000000000000" pitchFamily="2" charset="0"/>
            </a:endParaRPr>
          </a:p>
        </p:txBody>
      </p:sp>
      <p:sp>
        <p:nvSpPr>
          <p:cNvPr id="23" name="Rektangel med rundade hörn 11">
            <a:extLst>
              <a:ext uri="{FF2B5EF4-FFF2-40B4-BE49-F238E27FC236}">
                <a16:creationId xmlns:a16="http://schemas.microsoft.com/office/drawing/2014/main" id="{67556EAA-4704-3A36-DE08-CD7C68C941A7}"/>
              </a:ext>
            </a:extLst>
          </p:cNvPr>
          <p:cNvSpPr/>
          <p:nvPr/>
        </p:nvSpPr>
        <p:spPr>
          <a:xfrm>
            <a:off x="7793858" y="5090460"/>
            <a:ext cx="6479955" cy="362940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lvl="0">
              <a:defRPr/>
            </a:pPr>
            <a:r>
              <a:rPr lang="sv-SE" sz="2800" b="1">
                <a:solidFill>
                  <a:srgbClr val="F5EF88"/>
                </a:solidFill>
                <a:latin typeface="Montserrat SemiBold"/>
              </a:rPr>
              <a:t>TRÄNINSMILJÖ</a:t>
            </a:r>
          </a:p>
          <a:p>
            <a:pPr lvl="0">
              <a:defRPr/>
            </a:pPr>
            <a:r>
              <a:rPr lang="sv-SE" sz="2400">
                <a:latin typeface="Montserrat Light" panose="00000400000000000000" pitchFamily="2" charset="0"/>
              </a:rPr>
              <a:t>Variation är nyckeln. Träningen ska fortfarande innehålla mycket spel, men nu med fler riktningar och tydligare mål. </a:t>
            </a:r>
          </a:p>
          <a:p>
            <a:pPr marL="342900" lvl="0" indent="-342900">
              <a:buFont typeface="Arial" panose="020B0604020202020204" pitchFamily="34" charset="0"/>
              <a:buChar char="•"/>
              <a:defRPr/>
            </a:pPr>
            <a:r>
              <a:rPr lang="sv-SE" sz="2400">
                <a:latin typeface="Montserrat Light" panose="00000400000000000000" pitchFamily="2" charset="0"/>
              </a:rPr>
              <a:t>Skapa övningar som ger många repetitioner och undvik långa köer.</a:t>
            </a:r>
          </a:p>
          <a:p>
            <a:pPr marL="342900" lvl="0" indent="-342900">
              <a:buFont typeface="Arial" panose="020B0604020202020204" pitchFamily="34" charset="0"/>
              <a:buChar char="•"/>
              <a:defRPr/>
            </a:pPr>
            <a:r>
              <a:rPr lang="sv-SE" sz="2400">
                <a:latin typeface="Montserrat Light" panose="00000400000000000000" pitchFamily="2" charset="0"/>
              </a:rPr>
              <a:t>Anpassa svårighetsgraden genom att ändra planstorlek, antal spelare eller lägga till enkla regler och styrande förutsättningar.</a:t>
            </a:r>
            <a:endParaRPr lang="sv-SE" sz="2400" b="1">
              <a:solidFill>
                <a:srgbClr val="F5EF88"/>
              </a:solidFill>
              <a:latin typeface="Montserrat Light" panose="00000400000000000000" pitchFamily="2" charset="0"/>
            </a:endParaRPr>
          </a:p>
        </p:txBody>
      </p:sp>
      <p:cxnSp>
        <p:nvCxnSpPr>
          <p:cNvPr id="15" name="Rak 14">
            <a:extLst>
              <a:ext uri="{FF2B5EF4-FFF2-40B4-BE49-F238E27FC236}">
                <a16:creationId xmlns:a16="http://schemas.microsoft.com/office/drawing/2014/main" id="{78C95D99-72C3-D6F1-A8D8-45D6470B80C9}"/>
              </a:ext>
            </a:extLst>
          </p:cNvPr>
          <p:cNvCxnSpPr>
            <a:cxnSpLocks/>
          </p:cNvCxnSpPr>
          <p:nvPr/>
        </p:nvCxnSpPr>
        <p:spPr>
          <a:xfrm>
            <a:off x="-264695" y="207720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74D33B40-FC23-1F37-02D7-4BF3938D4238}"/>
              </a:ext>
            </a:extLst>
          </p:cNvPr>
          <p:cNvCxnSpPr>
            <a:cxnSpLocks/>
          </p:cNvCxnSpPr>
          <p:nvPr/>
        </p:nvCxnSpPr>
        <p:spPr>
          <a:xfrm>
            <a:off x="-264695" y="3899851"/>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A02B45D8-D9BB-4757-FABB-C6C85EE255D7}"/>
              </a:ext>
            </a:extLst>
          </p:cNvPr>
          <p:cNvSpPr/>
          <p:nvPr/>
        </p:nvSpPr>
        <p:spPr>
          <a:xfrm>
            <a:off x="15302765" y="4852760"/>
            <a:ext cx="6600378"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pitchFamily="2" charset="77"/>
              </a:rPr>
              <a:t>SPELFÖRSTÅELSE</a:t>
            </a:r>
          </a:p>
          <a:p>
            <a:pPr marL="342900" marR="0" lvl="0" indent="-342900"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Introducera enkla principer: ”bredd och djup i anfall”, ”spring hem snabbt i försvar”</a:t>
            </a:r>
          </a:p>
          <a:p>
            <a:pPr marL="342900" marR="0" lvl="0" indent="-342900"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Smålagsspel är fortfarande bästa vägen för att träna speluppfattning</a:t>
            </a:r>
          </a:p>
          <a:p>
            <a:pPr marL="342900" marR="0" lvl="0" indent="-342900"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chemeClr val="bg1"/>
                </a:solidFill>
                <a:latin typeface="Montserrat Light" panose="00000400000000000000" pitchFamily="2" charset="0"/>
              </a:rPr>
              <a:t>Enkla regler som styr spelet (t.ex. ”alla måste vara över halva planen när vi anfaller för att mål ska räknas”</a:t>
            </a:r>
          </a:p>
        </p:txBody>
      </p:sp>
      <p:sp>
        <p:nvSpPr>
          <p:cNvPr id="7" name="Rektangel med rundade hörn 11">
            <a:extLst>
              <a:ext uri="{FF2B5EF4-FFF2-40B4-BE49-F238E27FC236}">
                <a16:creationId xmlns:a16="http://schemas.microsoft.com/office/drawing/2014/main" id="{8F839E52-22F4-DB3C-18DF-7D75C7A37D44}"/>
              </a:ext>
            </a:extLst>
          </p:cNvPr>
          <p:cNvSpPr/>
          <p:nvPr/>
        </p:nvSpPr>
        <p:spPr>
          <a:xfrm>
            <a:off x="14398862" y="8782023"/>
            <a:ext cx="9113263" cy="4252123"/>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defTabSz="1828686" rtl="0" eaLnBrk="1" fontAlgn="auto" latinLnBrk="0" hangingPunct="1">
              <a:lnSpc>
                <a:spcPct val="100000"/>
              </a:lnSpc>
              <a:spcBef>
                <a:spcPts val="0"/>
              </a:spcBef>
              <a:spcAft>
                <a:spcPts val="0"/>
              </a:spcAft>
              <a:buClrTx/>
              <a:buSzTx/>
              <a:buFontTx/>
              <a:buNone/>
              <a:tabLst/>
              <a:defRPr/>
            </a:pPr>
            <a:r>
              <a:rPr lang="sv-SE" sz="2800" b="1">
                <a:solidFill>
                  <a:srgbClr val="F5EF88"/>
                </a:solidFill>
                <a:latin typeface="Montserrat SemiBold"/>
              </a:rPr>
              <a:t>REFLEKTION</a:t>
            </a:r>
          </a:p>
          <a:p>
            <a:pPr marL="342900" lvl="0" indent="-342900">
              <a:buFont typeface="Arial" panose="020B0604020202020204" pitchFamily="34" charset="0"/>
              <a:buChar char="•"/>
              <a:defRPr/>
            </a:pPr>
            <a:r>
              <a:rPr lang="sv-SE" sz="2400">
                <a:latin typeface="Montserrat Light" panose="00000400000000000000" pitchFamily="2" charset="0"/>
              </a:rPr>
              <a:t>Ge enkla och tydliga instruktioner och visa gärna.</a:t>
            </a:r>
          </a:p>
          <a:p>
            <a:pPr marL="342900" lvl="0" indent="-342900">
              <a:buFont typeface="Arial" panose="020B0604020202020204" pitchFamily="34" charset="0"/>
              <a:buChar char="•"/>
              <a:defRPr/>
            </a:pPr>
            <a:r>
              <a:rPr lang="sv-SE" sz="2400">
                <a:latin typeface="Montserrat Light" panose="00000400000000000000" pitchFamily="2" charset="0"/>
              </a:rPr>
              <a:t>Coacha på det som är fokus för träningen och håll dig till det. </a:t>
            </a:r>
          </a:p>
          <a:p>
            <a:pPr marL="342900" lvl="0" indent="-342900">
              <a:buFont typeface="Arial" panose="020B0604020202020204" pitchFamily="34" charset="0"/>
              <a:buChar char="•"/>
              <a:defRPr/>
            </a:pPr>
            <a:r>
              <a:rPr lang="sv-SE" sz="2400">
                <a:latin typeface="Montserrat Light" panose="00000400000000000000" pitchFamily="2" charset="0"/>
              </a:rPr>
              <a:t>Beröm det som fungerar och uppmuntra spelarna att våga prova. </a:t>
            </a:r>
          </a:p>
          <a:p>
            <a:pPr marL="342900" lvl="0" indent="-342900">
              <a:buFont typeface="Arial" panose="020B0604020202020204" pitchFamily="34" charset="0"/>
              <a:buChar char="•"/>
              <a:defRPr/>
            </a:pPr>
            <a:r>
              <a:rPr lang="sv-SE" sz="2400">
                <a:latin typeface="Montserrat Light" panose="00000400000000000000" pitchFamily="2" charset="0"/>
              </a:rPr>
              <a:t>Ställ enkla frågor som får dem att tänka och låt dem kort berätta vad som var roligt eller lärorikt.</a:t>
            </a:r>
            <a:endParaRPr lang="sv-SE" sz="2400">
              <a:solidFill>
                <a:schemeClr val="bg1"/>
              </a:solidFill>
              <a:latin typeface="Montserrat Light" panose="00000400000000000000" pitchFamily="2" charset="0"/>
            </a:endParaRPr>
          </a:p>
        </p:txBody>
      </p:sp>
    </p:spTree>
    <p:extLst>
      <p:ext uri="{BB962C8B-B14F-4D97-AF65-F5344CB8AC3E}">
        <p14:creationId xmlns:p14="http://schemas.microsoft.com/office/powerpoint/2010/main" val="3348267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376B4913-FA63-3951-80BA-1197E7FB2B55}"/>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37</a:t>
            </a:fld>
            <a:endParaRPr lang="sv-SE"/>
          </a:p>
        </p:txBody>
      </p:sp>
      <p:sp>
        <p:nvSpPr>
          <p:cNvPr id="4" name="textruta 3">
            <a:extLst>
              <a:ext uri="{FF2B5EF4-FFF2-40B4-BE49-F238E27FC236}">
                <a16:creationId xmlns:a16="http://schemas.microsoft.com/office/drawing/2014/main" id="{9173DED6-9363-D377-1315-56BBE7DE206F}"/>
              </a:ext>
            </a:extLst>
          </p:cNvPr>
          <p:cNvSpPr txBox="1"/>
          <p:nvPr/>
        </p:nvSpPr>
        <p:spPr>
          <a:xfrm>
            <a:off x="14369806" y="4964279"/>
            <a:ext cx="1050743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a:solidFill>
                  <a:srgbClr val="F5EF88"/>
                </a:solidFill>
                <a:latin typeface="Montserrat SemiBold"/>
                <a:cs typeface="Segoe UI"/>
              </a:rPr>
              <a:t>​</a:t>
            </a:r>
            <a:r>
              <a:rPr lang="sv-SE" sz="3200" b="1">
                <a:solidFill>
                  <a:srgbClr val="F5EF88"/>
                </a:solidFill>
                <a:latin typeface="Montserrat SemiBold"/>
                <a:cs typeface="Segoe UI"/>
              </a:rPr>
              <a:t>Intensitet/Flöde/10 000 touch</a:t>
            </a:r>
            <a:r>
              <a:rPr lang="sv-SE" sz="3200">
                <a:solidFill>
                  <a:srgbClr val="F5EF88"/>
                </a:solidFill>
                <a:latin typeface="Montserrat SemiBold"/>
                <a:cs typeface="Segoe UI"/>
              </a:rPr>
              <a:t>​</a:t>
            </a:r>
            <a:endParaRPr lang="sv-SE">
              <a:solidFill>
                <a:srgbClr val="F5EF88"/>
              </a:solidFill>
            </a:endParaRPr>
          </a:p>
          <a:p>
            <a:pPr>
              <a:buAutoNum type="arabicPeriod"/>
            </a:pPr>
            <a:r>
              <a:rPr lang="sv-SE" sz="3200">
                <a:solidFill>
                  <a:srgbClr val="FFFFFF"/>
                </a:solidFill>
                <a:latin typeface="Montserrat Light"/>
                <a:cs typeface="Arial"/>
              </a:rPr>
              <a:t> Ingen väntetid​</a:t>
            </a:r>
          </a:p>
          <a:p>
            <a:pPr>
              <a:buAutoNum type="arabicPeriod"/>
            </a:pPr>
            <a:r>
              <a:rPr lang="sv-SE" sz="3200">
                <a:solidFill>
                  <a:srgbClr val="FFFFFF"/>
                </a:solidFill>
                <a:latin typeface="Montserrat Light"/>
                <a:cs typeface="Arial"/>
              </a:rPr>
              <a:t> Få spelare/boll​</a:t>
            </a:r>
          </a:p>
          <a:p>
            <a:pPr>
              <a:buAutoNum type="arabicPeriod"/>
            </a:pPr>
            <a:r>
              <a:rPr lang="sv-SE" sz="3200">
                <a:solidFill>
                  <a:srgbClr val="FFFFFF"/>
                </a:solidFill>
                <a:latin typeface="Montserrat Light"/>
                <a:cs typeface="Arial"/>
              </a:rPr>
              <a:t> Rotationer​</a:t>
            </a:r>
          </a:p>
          <a:p>
            <a:pPr>
              <a:buAutoNum type="arabicPeriod"/>
            </a:pPr>
            <a:r>
              <a:rPr lang="sv-SE" sz="3200">
                <a:solidFill>
                  <a:srgbClr val="FFFFFF"/>
                </a:solidFill>
                <a:latin typeface="Montserrat Light"/>
                <a:cs typeface="Arial"/>
              </a:rPr>
              <a:t> Övergång mellan övningar ​</a:t>
            </a:r>
          </a:p>
          <a:p>
            <a:pPr>
              <a:buAutoNum type="arabicPeriod"/>
            </a:pPr>
            <a:r>
              <a:rPr lang="sv-SE" sz="3200">
                <a:solidFill>
                  <a:srgbClr val="FFFFFF"/>
                </a:solidFill>
                <a:latin typeface="Montserrat Light"/>
                <a:cs typeface="Arial"/>
              </a:rPr>
              <a:t> Aktionsfrekvens/aktioner per tidsenhet​</a:t>
            </a:r>
          </a:p>
          <a:p>
            <a:pPr>
              <a:buAutoNum type="arabicPeriod"/>
            </a:pPr>
            <a:r>
              <a:rPr lang="sv-SE" sz="3200">
                <a:solidFill>
                  <a:srgbClr val="FFFFFF"/>
                </a:solidFill>
                <a:latin typeface="Montserrat Light"/>
                <a:cs typeface="Arial"/>
              </a:rPr>
              <a:t> Andel aktiva spelare​</a:t>
            </a:r>
          </a:p>
          <a:p>
            <a:r>
              <a:rPr lang="sv-SE" sz="3200">
                <a:solidFill>
                  <a:srgbClr val="FFFFFF"/>
                </a:solidFill>
                <a:latin typeface="Montserrat Light"/>
                <a:cs typeface="Segoe UI"/>
              </a:rPr>
              <a:t>7. Spelare per kvadratmeter</a:t>
            </a:r>
          </a:p>
        </p:txBody>
      </p:sp>
      <p:sp>
        <p:nvSpPr>
          <p:cNvPr id="5" name="textruta 4">
            <a:extLst>
              <a:ext uri="{FF2B5EF4-FFF2-40B4-BE49-F238E27FC236}">
                <a16:creationId xmlns:a16="http://schemas.microsoft.com/office/drawing/2014/main" id="{BA4D21DD-23E0-A432-038F-EF7284071176}"/>
              </a:ext>
            </a:extLst>
          </p:cNvPr>
          <p:cNvSpPr txBox="1"/>
          <p:nvPr/>
        </p:nvSpPr>
        <p:spPr>
          <a:xfrm>
            <a:off x="1255117" y="5949163"/>
            <a:ext cx="11842335"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a:solidFill>
                  <a:srgbClr val="FFFFFF"/>
                </a:solidFill>
                <a:latin typeface="Montserrat Light"/>
              </a:rPr>
              <a:t>Att skapa en miljö som är så effektiv som möjligt genom att ha välplanerade moment grundar ofta för en bättre utbildningsmiljö. Tillämpa 1-7 för en bättre intensitet på träningen och ett bättre flöde.</a:t>
            </a:r>
            <a:endParaRPr lang="sv-SE"/>
          </a:p>
        </p:txBody>
      </p:sp>
      <p:sp>
        <p:nvSpPr>
          <p:cNvPr id="8" name="Rektangel med rundade hörn 11">
            <a:extLst>
              <a:ext uri="{FF2B5EF4-FFF2-40B4-BE49-F238E27FC236}">
                <a16:creationId xmlns:a16="http://schemas.microsoft.com/office/drawing/2014/main" id="{A61A03AB-7C78-EB1C-EDF7-BFE3F5DCBAEF}"/>
              </a:ext>
            </a:extLst>
          </p:cNvPr>
          <p:cNvSpPr/>
          <p:nvPr/>
        </p:nvSpPr>
        <p:spPr>
          <a:xfrm>
            <a:off x="2530050" y="463167"/>
            <a:ext cx="19373093" cy="3033030"/>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TRÄNINGEN</a:t>
            </a:r>
            <a:endParaRPr lang="sv-SE" sz="4000">
              <a:solidFill>
                <a:srgbClr val="F5EF88"/>
              </a:solidFill>
              <a:latin typeface="Montserrat SemiBold" pitchFamily="2" charset="77"/>
            </a:endParaRPr>
          </a:p>
          <a:p>
            <a:pPr lvl="0" algn="ctr" fontAlgn="base">
              <a:defRPr/>
            </a:pPr>
            <a:endParaRPr lang="sv-SE" sz="4000" b="1">
              <a:solidFill>
                <a:srgbClr val="F5EF88"/>
              </a:solidFill>
              <a:latin typeface="Montserrat SemiBold" pitchFamily="2" charset="77"/>
            </a:endParaRPr>
          </a:p>
          <a:p>
            <a:pPr lvl="0" algn="ctr" fontAlgn="base">
              <a:defRPr/>
            </a:pPr>
            <a:r>
              <a:rPr lang="sv-SE">
                <a:solidFill>
                  <a:srgbClr val="F5EF88"/>
                </a:solidFill>
                <a:latin typeface="Montserrat SemiBold" pitchFamily="2" charset="77"/>
              </a:rPr>
              <a:t>Hur hjälper vi spelarna att utveckla egenskaper inom dessa områden på träning i åldrarna 9-12 år?</a:t>
            </a:r>
          </a:p>
        </p:txBody>
      </p:sp>
      <p:cxnSp>
        <p:nvCxnSpPr>
          <p:cNvPr id="9" name="Rak 14">
            <a:extLst>
              <a:ext uri="{FF2B5EF4-FFF2-40B4-BE49-F238E27FC236}">
                <a16:creationId xmlns:a16="http://schemas.microsoft.com/office/drawing/2014/main" id="{B74F6B26-8B20-1D2A-F9D9-7E8CF5BBCAF2}"/>
              </a:ext>
            </a:extLst>
          </p:cNvPr>
          <p:cNvCxnSpPr>
            <a:cxnSpLocks/>
          </p:cNvCxnSpPr>
          <p:nvPr/>
        </p:nvCxnSpPr>
        <p:spPr>
          <a:xfrm>
            <a:off x="-264695" y="21197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14">
            <a:extLst>
              <a:ext uri="{FF2B5EF4-FFF2-40B4-BE49-F238E27FC236}">
                <a16:creationId xmlns:a16="http://schemas.microsoft.com/office/drawing/2014/main" id="{9096E629-6C06-F2F8-9276-0FCB652BAC5E}"/>
              </a:ext>
            </a:extLst>
          </p:cNvPr>
          <p:cNvCxnSpPr>
            <a:cxnSpLocks/>
          </p:cNvCxnSpPr>
          <p:nvPr/>
        </p:nvCxnSpPr>
        <p:spPr>
          <a:xfrm>
            <a:off x="-264695" y="3969803"/>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19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1D990AE0-C2FA-4BC1-B6AB-2C48FB0E842A}"/>
              </a:ext>
            </a:extLst>
          </p:cNvPr>
          <p:cNvSpPr>
            <a:spLocks noChangeAspect="1"/>
          </p:cNvSpPr>
          <p:nvPr/>
        </p:nvSpPr>
        <p:spPr>
          <a:xfrm flipH="1" flipV="1">
            <a:off x="2664986" y="381263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 name="Ellips 11">
            <a:extLst>
              <a:ext uri="{FF2B5EF4-FFF2-40B4-BE49-F238E27FC236}">
                <a16:creationId xmlns:a16="http://schemas.microsoft.com/office/drawing/2014/main" id="{4FD8F73A-D026-4223-B754-CB57E7882B4F}"/>
              </a:ext>
            </a:extLst>
          </p:cNvPr>
          <p:cNvSpPr>
            <a:spLocks noChangeAspect="1"/>
          </p:cNvSpPr>
          <p:nvPr/>
        </p:nvSpPr>
        <p:spPr>
          <a:xfrm flipH="1" flipV="1">
            <a:off x="1855385" y="3752026"/>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6" name="textruta 15">
            <a:extLst>
              <a:ext uri="{FF2B5EF4-FFF2-40B4-BE49-F238E27FC236}">
                <a16:creationId xmlns:a16="http://schemas.microsoft.com/office/drawing/2014/main" id="{73B2B32B-0AC4-4B6F-8933-92DFBDBD234B}"/>
              </a:ext>
            </a:extLst>
          </p:cNvPr>
          <p:cNvSpPr txBox="1"/>
          <p:nvPr/>
        </p:nvSpPr>
        <p:spPr>
          <a:xfrm>
            <a:off x="1705734" y="2722593"/>
            <a:ext cx="16848775" cy="461665"/>
          </a:xfrm>
          <a:prstGeom prst="rect">
            <a:avLst/>
          </a:prstGeom>
          <a:noFill/>
        </p:spPr>
        <p:txBody>
          <a:bodyPr wrap="square" numCol="1" rtlCol="0">
            <a:spAutoFit/>
          </a:bodyPr>
          <a:lstStyle/>
          <a:p>
            <a:pPr fontAlgn="base"/>
            <a:r>
              <a:rPr lang="sv-SE" sz="2400" b="1">
                <a:solidFill>
                  <a:schemeClr val="bg1"/>
                </a:solidFill>
                <a:latin typeface="Montserrat SemiBold" pitchFamily="2" charset="77"/>
              </a:rPr>
              <a:t>1-mot-1		  2-mot-2		  3-mot-3		 4-mot-4	</a:t>
            </a:r>
          </a:p>
        </p:txBody>
      </p:sp>
      <p:sp>
        <p:nvSpPr>
          <p:cNvPr id="49" name="Ellips 48">
            <a:extLst>
              <a:ext uri="{FF2B5EF4-FFF2-40B4-BE49-F238E27FC236}">
                <a16:creationId xmlns:a16="http://schemas.microsoft.com/office/drawing/2014/main" id="{0021CAD2-F5D7-4046-BBE9-B3342E97F73F}"/>
              </a:ext>
            </a:extLst>
          </p:cNvPr>
          <p:cNvSpPr>
            <a:spLocks noChangeAspect="1"/>
          </p:cNvSpPr>
          <p:nvPr/>
        </p:nvSpPr>
        <p:spPr>
          <a:xfrm flipH="1" flipV="1">
            <a:off x="2664986" y="452257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0" name="Ellips 49">
            <a:extLst>
              <a:ext uri="{FF2B5EF4-FFF2-40B4-BE49-F238E27FC236}">
                <a16:creationId xmlns:a16="http://schemas.microsoft.com/office/drawing/2014/main" id="{079CE28E-DBA5-430E-9CA9-AD2F4788496A}"/>
              </a:ext>
            </a:extLst>
          </p:cNvPr>
          <p:cNvSpPr>
            <a:spLocks noChangeAspect="1"/>
          </p:cNvSpPr>
          <p:nvPr/>
        </p:nvSpPr>
        <p:spPr>
          <a:xfrm flipH="1" flipV="1">
            <a:off x="1855385" y="453266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1" name="Ellips 50">
            <a:extLst>
              <a:ext uri="{FF2B5EF4-FFF2-40B4-BE49-F238E27FC236}">
                <a16:creationId xmlns:a16="http://schemas.microsoft.com/office/drawing/2014/main" id="{9C3A425E-845C-490A-A4E8-A65025B86312}"/>
              </a:ext>
            </a:extLst>
          </p:cNvPr>
          <p:cNvSpPr>
            <a:spLocks noChangeAspect="1"/>
          </p:cNvSpPr>
          <p:nvPr/>
        </p:nvSpPr>
        <p:spPr>
          <a:xfrm flipH="1" flipV="1">
            <a:off x="2664986" y="523251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2" name="Ellips 51">
            <a:extLst>
              <a:ext uri="{FF2B5EF4-FFF2-40B4-BE49-F238E27FC236}">
                <a16:creationId xmlns:a16="http://schemas.microsoft.com/office/drawing/2014/main" id="{386AC14A-518E-4401-8899-34D66EE7D855}"/>
              </a:ext>
            </a:extLst>
          </p:cNvPr>
          <p:cNvSpPr>
            <a:spLocks noChangeAspect="1"/>
          </p:cNvSpPr>
          <p:nvPr/>
        </p:nvSpPr>
        <p:spPr>
          <a:xfrm flipH="1" flipV="1">
            <a:off x="1856791" y="525269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3" name="Ellips 52">
            <a:extLst>
              <a:ext uri="{FF2B5EF4-FFF2-40B4-BE49-F238E27FC236}">
                <a16:creationId xmlns:a16="http://schemas.microsoft.com/office/drawing/2014/main" id="{35CCD113-5C35-47DF-9713-9C1B52380ABF}"/>
              </a:ext>
            </a:extLst>
          </p:cNvPr>
          <p:cNvSpPr>
            <a:spLocks noChangeAspect="1"/>
          </p:cNvSpPr>
          <p:nvPr/>
        </p:nvSpPr>
        <p:spPr>
          <a:xfrm flipH="1" flipV="1">
            <a:off x="2664986" y="594245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4" name="Ellips 53">
            <a:extLst>
              <a:ext uri="{FF2B5EF4-FFF2-40B4-BE49-F238E27FC236}">
                <a16:creationId xmlns:a16="http://schemas.microsoft.com/office/drawing/2014/main" id="{7F66DAF9-9EBA-4F98-9CBF-565AC0882DB2}"/>
              </a:ext>
            </a:extLst>
          </p:cNvPr>
          <p:cNvSpPr>
            <a:spLocks noChangeAspect="1"/>
          </p:cNvSpPr>
          <p:nvPr/>
        </p:nvSpPr>
        <p:spPr>
          <a:xfrm flipH="1" flipV="1">
            <a:off x="1855385" y="5972730"/>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5" name="Ellips 54">
            <a:extLst>
              <a:ext uri="{FF2B5EF4-FFF2-40B4-BE49-F238E27FC236}">
                <a16:creationId xmlns:a16="http://schemas.microsoft.com/office/drawing/2014/main" id="{D3038CDF-B8C4-4406-957D-160497318E2B}"/>
              </a:ext>
            </a:extLst>
          </p:cNvPr>
          <p:cNvSpPr>
            <a:spLocks noChangeAspect="1"/>
          </p:cNvSpPr>
          <p:nvPr/>
        </p:nvSpPr>
        <p:spPr>
          <a:xfrm flipH="1" flipV="1">
            <a:off x="2664986" y="667512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6" name="Ellips 55">
            <a:extLst>
              <a:ext uri="{FF2B5EF4-FFF2-40B4-BE49-F238E27FC236}">
                <a16:creationId xmlns:a16="http://schemas.microsoft.com/office/drawing/2014/main" id="{7EE3D4EC-E7ED-4A4F-B726-E0B7A2D1CE11}"/>
              </a:ext>
            </a:extLst>
          </p:cNvPr>
          <p:cNvSpPr>
            <a:spLocks noChangeAspect="1"/>
          </p:cNvSpPr>
          <p:nvPr/>
        </p:nvSpPr>
        <p:spPr>
          <a:xfrm flipH="1" flipV="1">
            <a:off x="1855385" y="669276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7" name="Ellips 56">
            <a:extLst>
              <a:ext uri="{FF2B5EF4-FFF2-40B4-BE49-F238E27FC236}">
                <a16:creationId xmlns:a16="http://schemas.microsoft.com/office/drawing/2014/main" id="{0DBF72ED-1DF2-4FCE-A98F-15433F16F589}"/>
              </a:ext>
            </a:extLst>
          </p:cNvPr>
          <p:cNvSpPr>
            <a:spLocks noChangeAspect="1"/>
          </p:cNvSpPr>
          <p:nvPr/>
        </p:nvSpPr>
        <p:spPr>
          <a:xfrm flipH="1" flipV="1">
            <a:off x="2664986" y="73850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58" name="Ellips 57">
            <a:extLst>
              <a:ext uri="{FF2B5EF4-FFF2-40B4-BE49-F238E27FC236}">
                <a16:creationId xmlns:a16="http://schemas.microsoft.com/office/drawing/2014/main" id="{ABC4EB11-CA85-43FB-B9CC-A25FEC549212}"/>
              </a:ext>
            </a:extLst>
          </p:cNvPr>
          <p:cNvSpPr>
            <a:spLocks noChangeAspect="1"/>
          </p:cNvSpPr>
          <p:nvPr/>
        </p:nvSpPr>
        <p:spPr>
          <a:xfrm flipH="1" flipV="1">
            <a:off x="1855385" y="7352192"/>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59" name="Ellips 58">
            <a:extLst>
              <a:ext uri="{FF2B5EF4-FFF2-40B4-BE49-F238E27FC236}">
                <a16:creationId xmlns:a16="http://schemas.microsoft.com/office/drawing/2014/main" id="{19558467-7B3F-415A-831D-5B053B5AB7AE}"/>
              </a:ext>
            </a:extLst>
          </p:cNvPr>
          <p:cNvSpPr>
            <a:spLocks noChangeAspect="1"/>
          </p:cNvSpPr>
          <p:nvPr/>
        </p:nvSpPr>
        <p:spPr>
          <a:xfrm flipH="1" flipV="1">
            <a:off x="2664986" y="80950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0" name="Ellips 59">
            <a:extLst>
              <a:ext uri="{FF2B5EF4-FFF2-40B4-BE49-F238E27FC236}">
                <a16:creationId xmlns:a16="http://schemas.microsoft.com/office/drawing/2014/main" id="{EC7F4E28-C7AE-44DA-8F83-1F943DF02F87}"/>
              </a:ext>
            </a:extLst>
          </p:cNvPr>
          <p:cNvSpPr>
            <a:spLocks noChangeAspect="1"/>
          </p:cNvSpPr>
          <p:nvPr/>
        </p:nvSpPr>
        <p:spPr>
          <a:xfrm flipH="1" flipV="1">
            <a:off x="1855385" y="8072225"/>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1" name="Ellips 60">
            <a:extLst>
              <a:ext uri="{FF2B5EF4-FFF2-40B4-BE49-F238E27FC236}">
                <a16:creationId xmlns:a16="http://schemas.microsoft.com/office/drawing/2014/main" id="{27E50D42-F16E-4911-82D7-A37A41330DE1}"/>
              </a:ext>
            </a:extLst>
          </p:cNvPr>
          <p:cNvSpPr>
            <a:spLocks noChangeAspect="1"/>
          </p:cNvSpPr>
          <p:nvPr/>
        </p:nvSpPr>
        <p:spPr>
          <a:xfrm flipH="1" flipV="1">
            <a:off x="2664986" y="880495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2" name="Ellips 61">
            <a:extLst>
              <a:ext uri="{FF2B5EF4-FFF2-40B4-BE49-F238E27FC236}">
                <a16:creationId xmlns:a16="http://schemas.microsoft.com/office/drawing/2014/main" id="{3EB57E59-B49E-4AEA-AA23-63DD81AC9C9C}"/>
              </a:ext>
            </a:extLst>
          </p:cNvPr>
          <p:cNvSpPr>
            <a:spLocks noChangeAspect="1"/>
          </p:cNvSpPr>
          <p:nvPr/>
        </p:nvSpPr>
        <p:spPr>
          <a:xfrm flipH="1" flipV="1">
            <a:off x="1845138" y="879225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3" name="Ellips 62">
            <a:extLst>
              <a:ext uri="{FF2B5EF4-FFF2-40B4-BE49-F238E27FC236}">
                <a16:creationId xmlns:a16="http://schemas.microsoft.com/office/drawing/2014/main" id="{EE328735-BB28-4688-87F8-8E62ACC3918B}"/>
              </a:ext>
            </a:extLst>
          </p:cNvPr>
          <p:cNvSpPr>
            <a:spLocks noChangeAspect="1"/>
          </p:cNvSpPr>
          <p:nvPr/>
        </p:nvSpPr>
        <p:spPr>
          <a:xfrm flipH="1" flipV="1">
            <a:off x="2664986" y="95425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4" name="Ellips 63">
            <a:extLst>
              <a:ext uri="{FF2B5EF4-FFF2-40B4-BE49-F238E27FC236}">
                <a16:creationId xmlns:a16="http://schemas.microsoft.com/office/drawing/2014/main" id="{4AFDE557-891C-45E0-A80F-312FB5BE1D24}"/>
              </a:ext>
            </a:extLst>
          </p:cNvPr>
          <p:cNvSpPr>
            <a:spLocks noChangeAspect="1"/>
          </p:cNvSpPr>
          <p:nvPr/>
        </p:nvSpPr>
        <p:spPr>
          <a:xfrm flipH="1" flipV="1">
            <a:off x="1855385" y="9572895"/>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5" name="Ellips 64">
            <a:extLst>
              <a:ext uri="{FF2B5EF4-FFF2-40B4-BE49-F238E27FC236}">
                <a16:creationId xmlns:a16="http://schemas.microsoft.com/office/drawing/2014/main" id="{D83D2118-2493-4CDB-969E-125530D40E64}"/>
              </a:ext>
            </a:extLst>
          </p:cNvPr>
          <p:cNvSpPr>
            <a:spLocks noChangeAspect="1"/>
          </p:cNvSpPr>
          <p:nvPr/>
        </p:nvSpPr>
        <p:spPr>
          <a:xfrm flipH="1" flipV="1">
            <a:off x="2664986" y="102525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6" name="Ellips 65">
            <a:extLst>
              <a:ext uri="{FF2B5EF4-FFF2-40B4-BE49-F238E27FC236}">
                <a16:creationId xmlns:a16="http://schemas.microsoft.com/office/drawing/2014/main" id="{399E8413-78A6-4B40-B7FA-ADACF0221421}"/>
              </a:ext>
            </a:extLst>
          </p:cNvPr>
          <p:cNvSpPr>
            <a:spLocks noChangeAspect="1"/>
          </p:cNvSpPr>
          <p:nvPr/>
        </p:nvSpPr>
        <p:spPr>
          <a:xfrm flipH="1" flipV="1">
            <a:off x="1855385" y="1029292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7" name="Ellips 66">
            <a:extLst>
              <a:ext uri="{FF2B5EF4-FFF2-40B4-BE49-F238E27FC236}">
                <a16:creationId xmlns:a16="http://schemas.microsoft.com/office/drawing/2014/main" id="{CBB79A68-AA23-42C5-9A7B-55337E2803F0}"/>
              </a:ext>
            </a:extLst>
          </p:cNvPr>
          <p:cNvSpPr>
            <a:spLocks noChangeAspect="1"/>
          </p:cNvSpPr>
          <p:nvPr/>
        </p:nvSpPr>
        <p:spPr>
          <a:xfrm flipH="1" flipV="1">
            <a:off x="2664986" y="1096245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68" name="Ellips 67">
            <a:extLst>
              <a:ext uri="{FF2B5EF4-FFF2-40B4-BE49-F238E27FC236}">
                <a16:creationId xmlns:a16="http://schemas.microsoft.com/office/drawing/2014/main" id="{40CF5B8F-4E45-4C35-8241-8A0B555913CA}"/>
              </a:ext>
            </a:extLst>
          </p:cNvPr>
          <p:cNvSpPr>
            <a:spLocks noChangeAspect="1"/>
          </p:cNvSpPr>
          <p:nvPr/>
        </p:nvSpPr>
        <p:spPr>
          <a:xfrm flipH="1" flipV="1">
            <a:off x="1855385" y="1095235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69" name="Ellips 68">
            <a:extLst>
              <a:ext uri="{FF2B5EF4-FFF2-40B4-BE49-F238E27FC236}">
                <a16:creationId xmlns:a16="http://schemas.microsoft.com/office/drawing/2014/main" id="{B29BFCC4-5912-43D5-8E40-D1667B8D69C0}"/>
              </a:ext>
            </a:extLst>
          </p:cNvPr>
          <p:cNvSpPr>
            <a:spLocks noChangeAspect="1"/>
          </p:cNvSpPr>
          <p:nvPr/>
        </p:nvSpPr>
        <p:spPr>
          <a:xfrm flipH="1" flipV="1">
            <a:off x="2664986" y="1167239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0" name="Ellips 69">
            <a:extLst>
              <a:ext uri="{FF2B5EF4-FFF2-40B4-BE49-F238E27FC236}">
                <a16:creationId xmlns:a16="http://schemas.microsoft.com/office/drawing/2014/main" id="{1098B411-A8F4-4ECC-A0E4-F6EDD183A3AD}"/>
              </a:ext>
            </a:extLst>
          </p:cNvPr>
          <p:cNvSpPr>
            <a:spLocks noChangeAspect="1"/>
          </p:cNvSpPr>
          <p:nvPr/>
        </p:nvSpPr>
        <p:spPr>
          <a:xfrm flipH="1" flipV="1">
            <a:off x="1855385" y="11672391"/>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1" name="Ellips 70">
            <a:extLst>
              <a:ext uri="{FF2B5EF4-FFF2-40B4-BE49-F238E27FC236}">
                <a16:creationId xmlns:a16="http://schemas.microsoft.com/office/drawing/2014/main" id="{C0D62C73-88EE-48DB-B723-AD6727758969}"/>
              </a:ext>
            </a:extLst>
          </p:cNvPr>
          <p:cNvSpPr>
            <a:spLocks noChangeAspect="1"/>
          </p:cNvSpPr>
          <p:nvPr/>
        </p:nvSpPr>
        <p:spPr>
          <a:xfrm flipH="1" flipV="1">
            <a:off x="6580198" y="381263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2" name="Ellips 71">
            <a:extLst>
              <a:ext uri="{FF2B5EF4-FFF2-40B4-BE49-F238E27FC236}">
                <a16:creationId xmlns:a16="http://schemas.microsoft.com/office/drawing/2014/main" id="{F8038465-F6F5-4E29-BE2C-FC788EAC5CAD}"/>
              </a:ext>
            </a:extLst>
          </p:cNvPr>
          <p:cNvSpPr>
            <a:spLocks noChangeAspect="1"/>
          </p:cNvSpPr>
          <p:nvPr/>
        </p:nvSpPr>
        <p:spPr>
          <a:xfrm flipH="1" flipV="1">
            <a:off x="5770603" y="381263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3" name="Ellips 72">
            <a:extLst>
              <a:ext uri="{FF2B5EF4-FFF2-40B4-BE49-F238E27FC236}">
                <a16:creationId xmlns:a16="http://schemas.microsoft.com/office/drawing/2014/main" id="{FAE2605A-BD47-4193-B46A-7630E91D8185}"/>
              </a:ext>
            </a:extLst>
          </p:cNvPr>
          <p:cNvSpPr>
            <a:spLocks noChangeAspect="1"/>
          </p:cNvSpPr>
          <p:nvPr/>
        </p:nvSpPr>
        <p:spPr>
          <a:xfrm flipH="1" flipV="1">
            <a:off x="6580198" y="452257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4" name="Ellips 73">
            <a:extLst>
              <a:ext uri="{FF2B5EF4-FFF2-40B4-BE49-F238E27FC236}">
                <a16:creationId xmlns:a16="http://schemas.microsoft.com/office/drawing/2014/main" id="{FDD0A7D3-BFDD-464A-B21F-12F23F71BDBA}"/>
              </a:ext>
            </a:extLst>
          </p:cNvPr>
          <p:cNvSpPr>
            <a:spLocks noChangeAspect="1"/>
          </p:cNvSpPr>
          <p:nvPr/>
        </p:nvSpPr>
        <p:spPr>
          <a:xfrm flipH="1" flipV="1">
            <a:off x="5770603" y="4522573"/>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5" name="Ellips 74">
            <a:extLst>
              <a:ext uri="{FF2B5EF4-FFF2-40B4-BE49-F238E27FC236}">
                <a16:creationId xmlns:a16="http://schemas.microsoft.com/office/drawing/2014/main" id="{FA9D6220-9540-4DCC-8FA0-1919C541278F}"/>
              </a:ext>
            </a:extLst>
          </p:cNvPr>
          <p:cNvSpPr>
            <a:spLocks noChangeAspect="1"/>
          </p:cNvSpPr>
          <p:nvPr/>
        </p:nvSpPr>
        <p:spPr>
          <a:xfrm flipH="1" flipV="1">
            <a:off x="6580198" y="523251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6" name="Ellips 75">
            <a:extLst>
              <a:ext uri="{FF2B5EF4-FFF2-40B4-BE49-F238E27FC236}">
                <a16:creationId xmlns:a16="http://schemas.microsoft.com/office/drawing/2014/main" id="{84BC548F-4E7A-4A4B-9191-BFA1163DD403}"/>
              </a:ext>
            </a:extLst>
          </p:cNvPr>
          <p:cNvSpPr>
            <a:spLocks noChangeAspect="1"/>
          </p:cNvSpPr>
          <p:nvPr/>
        </p:nvSpPr>
        <p:spPr>
          <a:xfrm flipH="1" flipV="1">
            <a:off x="5770603" y="523251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7" name="Ellips 76">
            <a:extLst>
              <a:ext uri="{FF2B5EF4-FFF2-40B4-BE49-F238E27FC236}">
                <a16:creationId xmlns:a16="http://schemas.microsoft.com/office/drawing/2014/main" id="{4D958172-8A0E-4BEA-B3C2-2D525E325140}"/>
              </a:ext>
            </a:extLst>
          </p:cNvPr>
          <p:cNvSpPr>
            <a:spLocks noChangeAspect="1"/>
          </p:cNvSpPr>
          <p:nvPr/>
        </p:nvSpPr>
        <p:spPr>
          <a:xfrm flipH="1" flipV="1">
            <a:off x="6580198" y="594245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78" name="Ellips 77">
            <a:extLst>
              <a:ext uri="{FF2B5EF4-FFF2-40B4-BE49-F238E27FC236}">
                <a16:creationId xmlns:a16="http://schemas.microsoft.com/office/drawing/2014/main" id="{35BB29A8-DA5A-449A-BFD7-2E82C75609EC}"/>
              </a:ext>
            </a:extLst>
          </p:cNvPr>
          <p:cNvSpPr>
            <a:spLocks noChangeAspect="1"/>
          </p:cNvSpPr>
          <p:nvPr/>
        </p:nvSpPr>
        <p:spPr>
          <a:xfrm flipH="1" flipV="1">
            <a:off x="5770603" y="594245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79" name="Ellips 78">
            <a:extLst>
              <a:ext uri="{FF2B5EF4-FFF2-40B4-BE49-F238E27FC236}">
                <a16:creationId xmlns:a16="http://schemas.microsoft.com/office/drawing/2014/main" id="{5A9CFD2F-A333-49A9-AFF2-2FCBC6D654FB}"/>
              </a:ext>
            </a:extLst>
          </p:cNvPr>
          <p:cNvSpPr>
            <a:spLocks noChangeAspect="1"/>
          </p:cNvSpPr>
          <p:nvPr/>
        </p:nvSpPr>
        <p:spPr>
          <a:xfrm flipH="1" flipV="1">
            <a:off x="6580198" y="667512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0" name="Ellips 79">
            <a:extLst>
              <a:ext uri="{FF2B5EF4-FFF2-40B4-BE49-F238E27FC236}">
                <a16:creationId xmlns:a16="http://schemas.microsoft.com/office/drawing/2014/main" id="{ECE7D4F5-3A9D-4A68-B6AD-E3C17401CC91}"/>
              </a:ext>
            </a:extLst>
          </p:cNvPr>
          <p:cNvSpPr>
            <a:spLocks noChangeAspect="1"/>
          </p:cNvSpPr>
          <p:nvPr/>
        </p:nvSpPr>
        <p:spPr>
          <a:xfrm flipH="1" flipV="1">
            <a:off x="5770603" y="667512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1" name="Ellips 80">
            <a:extLst>
              <a:ext uri="{FF2B5EF4-FFF2-40B4-BE49-F238E27FC236}">
                <a16:creationId xmlns:a16="http://schemas.microsoft.com/office/drawing/2014/main" id="{B3ED5B14-BF44-43DD-9F2C-69A2A8F55604}"/>
              </a:ext>
            </a:extLst>
          </p:cNvPr>
          <p:cNvSpPr>
            <a:spLocks noChangeAspect="1"/>
          </p:cNvSpPr>
          <p:nvPr/>
        </p:nvSpPr>
        <p:spPr>
          <a:xfrm flipH="1" flipV="1">
            <a:off x="6580198" y="73850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2" name="Ellips 81">
            <a:extLst>
              <a:ext uri="{FF2B5EF4-FFF2-40B4-BE49-F238E27FC236}">
                <a16:creationId xmlns:a16="http://schemas.microsoft.com/office/drawing/2014/main" id="{F768451E-8670-4F33-833D-F9FE70413D23}"/>
              </a:ext>
            </a:extLst>
          </p:cNvPr>
          <p:cNvSpPr>
            <a:spLocks noChangeAspect="1"/>
          </p:cNvSpPr>
          <p:nvPr/>
        </p:nvSpPr>
        <p:spPr>
          <a:xfrm flipH="1" flipV="1">
            <a:off x="5770603" y="7385067"/>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3" name="Ellips 82">
            <a:extLst>
              <a:ext uri="{FF2B5EF4-FFF2-40B4-BE49-F238E27FC236}">
                <a16:creationId xmlns:a16="http://schemas.microsoft.com/office/drawing/2014/main" id="{2914FCAD-3DCC-41AE-BAD9-39FD13CB8CD6}"/>
              </a:ext>
            </a:extLst>
          </p:cNvPr>
          <p:cNvSpPr>
            <a:spLocks noChangeAspect="1"/>
          </p:cNvSpPr>
          <p:nvPr/>
        </p:nvSpPr>
        <p:spPr>
          <a:xfrm flipH="1" flipV="1">
            <a:off x="6580198" y="80950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4" name="Ellips 83">
            <a:extLst>
              <a:ext uri="{FF2B5EF4-FFF2-40B4-BE49-F238E27FC236}">
                <a16:creationId xmlns:a16="http://schemas.microsoft.com/office/drawing/2014/main" id="{B69B840D-2623-4B7A-AD8A-F851349AACA7}"/>
              </a:ext>
            </a:extLst>
          </p:cNvPr>
          <p:cNvSpPr>
            <a:spLocks noChangeAspect="1"/>
          </p:cNvSpPr>
          <p:nvPr/>
        </p:nvSpPr>
        <p:spPr>
          <a:xfrm flipH="1" flipV="1">
            <a:off x="5770603" y="809501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5" name="Ellips 84">
            <a:extLst>
              <a:ext uri="{FF2B5EF4-FFF2-40B4-BE49-F238E27FC236}">
                <a16:creationId xmlns:a16="http://schemas.microsoft.com/office/drawing/2014/main" id="{9F94EF1C-AEE0-476B-9358-856B14EF4FA6}"/>
              </a:ext>
            </a:extLst>
          </p:cNvPr>
          <p:cNvSpPr>
            <a:spLocks noChangeAspect="1"/>
          </p:cNvSpPr>
          <p:nvPr/>
        </p:nvSpPr>
        <p:spPr>
          <a:xfrm flipH="1" flipV="1">
            <a:off x="6580198" y="880495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6" name="Ellips 85">
            <a:extLst>
              <a:ext uri="{FF2B5EF4-FFF2-40B4-BE49-F238E27FC236}">
                <a16:creationId xmlns:a16="http://schemas.microsoft.com/office/drawing/2014/main" id="{3C16AD7C-6F62-4C73-AB60-E24DD7EA24E5}"/>
              </a:ext>
            </a:extLst>
          </p:cNvPr>
          <p:cNvSpPr>
            <a:spLocks noChangeAspect="1"/>
          </p:cNvSpPr>
          <p:nvPr/>
        </p:nvSpPr>
        <p:spPr>
          <a:xfrm flipH="1" flipV="1">
            <a:off x="5770603" y="880495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7" name="Ellips 86">
            <a:extLst>
              <a:ext uri="{FF2B5EF4-FFF2-40B4-BE49-F238E27FC236}">
                <a16:creationId xmlns:a16="http://schemas.microsoft.com/office/drawing/2014/main" id="{A3E9DF56-8760-4411-A924-F6B8A1C84B53}"/>
              </a:ext>
            </a:extLst>
          </p:cNvPr>
          <p:cNvSpPr>
            <a:spLocks noChangeAspect="1"/>
          </p:cNvSpPr>
          <p:nvPr/>
        </p:nvSpPr>
        <p:spPr>
          <a:xfrm flipH="1" flipV="1">
            <a:off x="6580198" y="9542567"/>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88" name="Ellips 87">
            <a:extLst>
              <a:ext uri="{FF2B5EF4-FFF2-40B4-BE49-F238E27FC236}">
                <a16:creationId xmlns:a16="http://schemas.microsoft.com/office/drawing/2014/main" id="{FDFED65A-1ACF-4E56-9EEB-B48D6142B881}"/>
              </a:ext>
            </a:extLst>
          </p:cNvPr>
          <p:cNvSpPr>
            <a:spLocks noChangeAspect="1"/>
          </p:cNvSpPr>
          <p:nvPr/>
        </p:nvSpPr>
        <p:spPr>
          <a:xfrm flipH="1" flipV="1">
            <a:off x="5770603" y="9542567"/>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89" name="Ellips 88">
            <a:extLst>
              <a:ext uri="{FF2B5EF4-FFF2-40B4-BE49-F238E27FC236}">
                <a16:creationId xmlns:a16="http://schemas.microsoft.com/office/drawing/2014/main" id="{43AD3CE6-5253-4316-8AA2-32EB36FC7943}"/>
              </a:ext>
            </a:extLst>
          </p:cNvPr>
          <p:cNvSpPr>
            <a:spLocks noChangeAspect="1"/>
          </p:cNvSpPr>
          <p:nvPr/>
        </p:nvSpPr>
        <p:spPr>
          <a:xfrm flipH="1" flipV="1">
            <a:off x="6580198" y="1025251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0" name="Ellips 89">
            <a:extLst>
              <a:ext uri="{FF2B5EF4-FFF2-40B4-BE49-F238E27FC236}">
                <a16:creationId xmlns:a16="http://schemas.microsoft.com/office/drawing/2014/main" id="{1B830BA8-317B-4DAE-9BE9-1DBBD9B295C2}"/>
              </a:ext>
            </a:extLst>
          </p:cNvPr>
          <p:cNvSpPr>
            <a:spLocks noChangeAspect="1"/>
          </p:cNvSpPr>
          <p:nvPr/>
        </p:nvSpPr>
        <p:spPr>
          <a:xfrm flipH="1" flipV="1">
            <a:off x="5770603" y="1025251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1" name="Ellips 90">
            <a:extLst>
              <a:ext uri="{FF2B5EF4-FFF2-40B4-BE49-F238E27FC236}">
                <a16:creationId xmlns:a16="http://schemas.microsoft.com/office/drawing/2014/main" id="{793FB0D9-6546-4012-AEF1-D5BCA530257B}"/>
              </a:ext>
            </a:extLst>
          </p:cNvPr>
          <p:cNvSpPr>
            <a:spLocks noChangeAspect="1"/>
          </p:cNvSpPr>
          <p:nvPr/>
        </p:nvSpPr>
        <p:spPr>
          <a:xfrm flipH="1" flipV="1">
            <a:off x="6580198" y="10962450"/>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2" name="Ellips 91">
            <a:extLst>
              <a:ext uri="{FF2B5EF4-FFF2-40B4-BE49-F238E27FC236}">
                <a16:creationId xmlns:a16="http://schemas.microsoft.com/office/drawing/2014/main" id="{FEDE1C5E-F97E-463D-ADAE-FA8CD626B433}"/>
              </a:ext>
            </a:extLst>
          </p:cNvPr>
          <p:cNvSpPr>
            <a:spLocks noChangeAspect="1"/>
          </p:cNvSpPr>
          <p:nvPr/>
        </p:nvSpPr>
        <p:spPr>
          <a:xfrm flipH="1" flipV="1">
            <a:off x="5770603" y="10962450"/>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3" name="Ellips 92">
            <a:extLst>
              <a:ext uri="{FF2B5EF4-FFF2-40B4-BE49-F238E27FC236}">
                <a16:creationId xmlns:a16="http://schemas.microsoft.com/office/drawing/2014/main" id="{7823E98F-5759-4629-88EA-1C9B5D1AF9FF}"/>
              </a:ext>
            </a:extLst>
          </p:cNvPr>
          <p:cNvSpPr>
            <a:spLocks noChangeAspect="1"/>
          </p:cNvSpPr>
          <p:nvPr/>
        </p:nvSpPr>
        <p:spPr>
          <a:xfrm flipH="1" flipV="1">
            <a:off x="6580198" y="1167239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4" name="Ellips 93">
            <a:extLst>
              <a:ext uri="{FF2B5EF4-FFF2-40B4-BE49-F238E27FC236}">
                <a16:creationId xmlns:a16="http://schemas.microsoft.com/office/drawing/2014/main" id="{4535A5C9-1E33-4920-B760-4B33C898E465}"/>
              </a:ext>
            </a:extLst>
          </p:cNvPr>
          <p:cNvSpPr>
            <a:spLocks noChangeAspect="1"/>
          </p:cNvSpPr>
          <p:nvPr/>
        </p:nvSpPr>
        <p:spPr>
          <a:xfrm flipH="1" flipV="1">
            <a:off x="5770603" y="11672393"/>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5" name="Ellips 94">
            <a:extLst>
              <a:ext uri="{FF2B5EF4-FFF2-40B4-BE49-F238E27FC236}">
                <a16:creationId xmlns:a16="http://schemas.microsoft.com/office/drawing/2014/main" id="{CF15CD3A-FC84-45CC-879A-68FE5B24CE0B}"/>
              </a:ext>
            </a:extLst>
          </p:cNvPr>
          <p:cNvSpPr>
            <a:spLocks noChangeAspect="1"/>
          </p:cNvSpPr>
          <p:nvPr/>
        </p:nvSpPr>
        <p:spPr>
          <a:xfrm flipH="1" flipV="1">
            <a:off x="10235353" y="384290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6" name="Ellips 95">
            <a:extLst>
              <a:ext uri="{FF2B5EF4-FFF2-40B4-BE49-F238E27FC236}">
                <a16:creationId xmlns:a16="http://schemas.microsoft.com/office/drawing/2014/main" id="{D2D3B1B2-B04D-4642-95A1-6EFBC32508E3}"/>
              </a:ext>
            </a:extLst>
          </p:cNvPr>
          <p:cNvSpPr>
            <a:spLocks noChangeAspect="1"/>
          </p:cNvSpPr>
          <p:nvPr/>
        </p:nvSpPr>
        <p:spPr>
          <a:xfrm flipH="1" flipV="1">
            <a:off x="9425753" y="3842906"/>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7" name="Ellips 96">
            <a:extLst>
              <a:ext uri="{FF2B5EF4-FFF2-40B4-BE49-F238E27FC236}">
                <a16:creationId xmlns:a16="http://schemas.microsoft.com/office/drawing/2014/main" id="{E06682DB-8C83-4F77-8130-8D3A0235BAE0}"/>
              </a:ext>
            </a:extLst>
          </p:cNvPr>
          <p:cNvSpPr>
            <a:spLocks noChangeAspect="1"/>
          </p:cNvSpPr>
          <p:nvPr/>
        </p:nvSpPr>
        <p:spPr>
          <a:xfrm flipH="1" flipV="1">
            <a:off x="10235353" y="455284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98" name="Ellips 97">
            <a:extLst>
              <a:ext uri="{FF2B5EF4-FFF2-40B4-BE49-F238E27FC236}">
                <a16:creationId xmlns:a16="http://schemas.microsoft.com/office/drawing/2014/main" id="{1E0BF9A3-62A4-4A09-AC82-B300D8C93F31}"/>
              </a:ext>
            </a:extLst>
          </p:cNvPr>
          <p:cNvSpPr>
            <a:spLocks noChangeAspect="1"/>
          </p:cNvSpPr>
          <p:nvPr/>
        </p:nvSpPr>
        <p:spPr>
          <a:xfrm flipH="1" flipV="1">
            <a:off x="9425753" y="4552849"/>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99" name="Ellips 98">
            <a:extLst>
              <a:ext uri="{FF2B5EF4-FFF2-40B4-BE49-F238E27FC236}">
                <a16:creationId xmlns:a16="http://schemas.microsoft.com/office/drawing/2014/main" id="{5667A452-6489-4D16-BBDB-9B87FD458DB1}"/>
              </a:ext>
            </a:extLst>
          </p:cNvPr>
          <p:cNvSpPr>
            <a:spLocks noChangeAspect="1"/>
          </p:cNvSpPr>
          <p:nvPr/>
        </p:nvSpPr>
        <p:spPr>
          <a:xfrm flipH="1" flipV="1">
            <a:off x="10235353" y="526278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0" name="Ellips 99">
            <a:extLst>
              <a:ext uri="{FF2B5EF4-FFF2-40B4-BE49-F238E27FC236}">
                <a16:creationId xmlns:a16="http://schemas.microsoft.com/office/drawing/2014/main" id="{C9B6E59E-FE36-4A52-9D0A-313AD89F4784}"/>
              </a:ext>
            </a:extLst>
          </p:cNvPr>
          <p:cNvSpPr>
            <a:spLocks noChangeAspect="1"/>
          </p:cNvSpPr>
          <p:nvPr/>
        </p:nvSpPr>
        <p:spPr>
          <a:xfrm flipH="1" flipV="1">
            <a:off x="9425753" y="5262789"/>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1" name="Ellips 100">
            <a:extLst>
              <a:ext uri="{FF2B5EF4-FFF2-40B4-BE49-F238E27FC236}">
                <a16:creationId xmlns:a16="http://schemas.microsoft.com/office/drawing/2014/main" id="{CAB7642C-FDA5-463B-84EB-78813F922952}"/>
              </a:ext>
            </a:extLst>
          </p:cNvPr>
          <p:cNvSpPr>
            <a:spLocks noChangeAspect="1"/>
          </p:cNvSpPr>
          <p:nvPr/>
        </p:nvSpPr>
        <p:spPr>
          <a:xfrm flipH="1" flipV="1">
            <a:off x="10235353" y="597273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2" name="Ellips 101">
            <a:extLst>
              <a:ext uri="{FF2B5EF4-FFF2-40B4-BE49-F238E27FC236}">
                <a16:creationId xmlns:a16="http://schemas.microsoft.com/office/drawing/2014/main" id="{90ECBF6B-97F1-4C3E-BF83-E6FB091D643F}"/>
              </a:ext>
            </a:extLst>
          </p:cNvPr>
          <p:cNvSpPr>
            <a:spLocks noChangeAspect="1"/>
          </p:cNvSpPr>
          <p:nvPr/>
        </p:nvSpPr>
        <p:spPr>
          <a:xfrm flipH="1" flipV="1">
            <a:off x="9425753" y="5972732"/>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3" name="Ellips 102">
            <a:extLst>
              <a:ext uri="{FF2B5EF4-FFF2-40B4-BE49-F238E27FC236}">
                <a16:creationId xmlns:a16="http://schemas.microsoft.com/office/drawing/2014/main" id="{44C11F2F-3B65-49E5-B1DB-D72A4CF86660}"/>
              </a:ext>
            </a:extLst>
          </p:cNvPr>
          <p:cNvSpPr>
            <a:spLocks noChangeAspect="1"/>
          </p:cNvSpPr>
          <p:nvPr/>
        </p:nvSpPr>
        <p:spPr>
          <a:xfrm flipH="1" flipV="1">
            <a:off x="10235353" y="6705399"/>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4" name="Ellips 103">
            <a:extLst>
              <a:ext uri="{FF2B5EF4-FFF2-40B4-BE49-F238E27FC236}">
                <a16:creationId xmlns:a16="http://schemas.microsoft.com/office/drawing/2014/main" id="{5C540486-B0CD-4BD2-8297-17DFE67C0D64}"/>
              </a:ext>
            </a:extLst>
          </p:cNvPr>
          <p:cNvSpPr>
            <a:spLocks noChangeAspect="1"/>
          </p:cNvSpPr>
          <p:nvPr/>
        </p:nvSpPr>
        <p:spPr>
          <a:xfrm flipH="1" flipV="1">
            <a:off x="9425753" y="6705399"/>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5" name="Ellips 104">
            <a:extLst>
              <a:ext uri="{FF2B5EF4-FFF2-40B4-BE49-F238E27FC236}">
                <a16:creationId xmlns:a16="http://schemas.microsoft.com/office/drawing/2014/main" id="{34FB59F0-0D25-4C0B-852F-5A47D12AA1E2}"/>
              </a:ext>
            </a:extLst>
          </p:cNvPr>
          <p:cNvSpPr>
            <a:spLocks noChangeAspect="1"/>
          </p:cNvSpPr>
          <p:nvPr/>
        </p:nvSpPr>
        <p:spPr>
          <a:xfrm flipH="1" flipV="1">
            <a:off x="10235353" y="741534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6" name="Ellips 105">
            <a:extLst>
              <a:ext uri="{FF2B5EF4-FFF2-40B4-BE49-F238E27FC236}">
                <a16:creationId xmlns:a16="http://schemas.microsoft.com/office/drawing/2014/main" id="{D4E35022-4335-424C-B17A-1E9A2BA81842}"/>
              </a:ext>
            </a:extLst>
          </p:cNvPr>
          <p:cNvSpPr>
            <a:spLocks noChangeAspect="1"/>
          </p:cNvSpPr>
          <p:nvPr/>
        </p:nvSpPr>
        <p:spPr>
          <a:xfrm flipH="1" flipV="1">
            <a:off x="9425753" y="741534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7" name="Ellips 106">
            <a:extLst>
              <a:ext uri="{FF2B5EF4-FFF2-40B4-BE49-F238E27FC236}">
                <a16:creationId xmlns:a16="http://schemas.microsoft.com/office/drawing/2014/main" id="{FDD1361D-94B6-405F-AAF4-1452B15C4569}"/>
              </a:ext>
            </a:extLst>
          </p:cNvPr>
          <p:cNvSpPr>
            <a:spLocks noChangeAspect="1"/>
          </p:cNvSpPr>
          <p:nvPr/>
        </p:nvSpPr>
        <p:spPr>
          <a:xfrm flipH="1" flipV="1">
            <a:off x="10235353" y="8125283"/>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08" name="Ellips 107">
            <a:extLst>
              <a:ext uri="{FF2B5EF4-FFF2-40B4-BE49-F238E27FC236}">
                <a16:creationId xmlns:a16="http://schemas.microsoft.com/office/drawing/2014/main" id="{6A626959-EE09-4637-A7A5-B6A72791C9C3}"/>
              </a:ext>
            </a:extLst>
          </p:cNvPr>
          <p:cNvSpPr>
            <a:spLocks noChangeAspect="1"/>
          </p:cNvSpPr>
          <p:nvPr/>
        </p:nvSpPr>
        <p:spPr>
          <a:xfrm flipH="1" flipV="1">
            <a:off x="9425753" y="8125283"/>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09" name="Ellips 108">
            <a:extLst>
              <a:ext uri="{FF2B5EF4-FFF2-40B4-BE49-F238E27FC236}">
                <a16:creationId xmlns:a16="http://schemas.microsoft.com/office/drawing/2014/main" id="{83682AF8-E4F3-4E82-A801-0E220F8B1D36}"/>
              </a:ext>
            </a:extLst>
          </p:cNvPr>
          <p:cNvSpPr>
            <a:spLocks noChangeAspect="1"/>
          </p:cNvSpPr>
          <p:nvPr/>
        </p:nvSpPr>
        <p:spPr>
          <a:xfrm flipH="1" flipV="1">
            <a:off x="10235353" y="883522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0" name="Ellips 109">
            <a:extLst>
              <a:ext uri="{FF2B5EF4-FFF2-40B4-BE49-F238E27FC236}">
                <a16:creationId xmlns:a16="http://schemas.microsoft.com/office/drawing/2014/main" id="{4E081C30-196A-4C67-8AB9-4C3A990E5EB8}"/>
              </a:ext>
            </a:extLst>
          </p:cNvPr>
          <p:cNvSpPr>
            <a:spLocks noChangeAspect="1"/>
          </p:cNvSpPr>
          <p:nvPr/>
        </p:nvSpPr>
        <p:spPr>
          <a:xfrm flipH="1" flipV="1">
            <a:off x="9425753" y="883522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1" name="Ellips 110">
            <a:extLst>
              <a:ext uri="{FF2B5EF4-FFF2-40B4-BE49-F238E27FC236}">
                <a16:creationId xmlns:a16="http://schemas.microsoft.com/office/drawing/2014/main" id="{ABE4DBBA-E691-4288-A789-88B7F1D8A0B3}"/>
              </a:ext>
            </a:extLst>
          </p:cNvPr>
          <p:cNvSpPr>
            <a:spLocks noChangeAspect="1"/>
          </p:cNvSpPr>
          <p:nvPr/>
        </p:nvSpPr>
        <p:spPr>
          <a:xfrm flipH="1" flipV="1">
            <a:off x="10235353" y="957284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2" name="Ellips 111">
            <a:extLst>
              <a:ext uri="{FF2B5EF4-FFF2-40B4-BE49-F238E27FC236}">
                <a16:creationId xmlns:a16="http://schemas.microsoft.com/office/drawing/2014/main" id="{2F62DA27-F02B-4C46-8807-D1E3BB69B45F}"/>
              </a:ext>
            </a:extLst>
          </p:cNvPr>
          <p:cNvSpPr>
            <a:spLocks noChangeAspect="1"/>
          </p:cNvSpPr>
          <p:nvPr/>
        </p:nvSpPr>
        <p:spPr>
          <a:xfrm flipH="1" flipV="1">
            <a:off x="9425753" y="957284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3" name="Ellips 112">
            <a:extLst>
              <a:ext uri="{FF2B5EF4-FFF2-40B4-BE49-F238E27FC236}">
                <a16:creationId xmlns:a16="http://schemas.microsoft.com/office/drawing/2014/main" id="{C67835D6-DB7C-40F8-9C59-314DAA65052A}"/>
              </a:ext>
            </a:extLst>
          </p:cNvPr>
          <p:cNvSpPr>
            <a:spLocks noChangeAspect="1"/>
          </p:cNvSpPr>
          <p:nvPr/>
        </p:nvSpPr>
        <p:spPr>
          <a:xfrm flipH="1" flipV="1">
            <a:off x="10235353" y="1028278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4" name="Ellips 113">
            <a:extLst>
              <a:ext uri="{FF2B5EF4-FFF2-40B4-BE49-F238E27FC236}">
                <a16:creationId xmlns:a16="http://schemas.microsoft.com/office/drawing/2014/main" id="{69D76631-ACF4-42C6-8500-F58443F6D752}"/>
              </a:ext>
            </a:extLst>
          </p:cNvPr>
          <p:cNvSpPr>
            <a:spLocks noChangeAspect="1"/>
          </p:cNvSpPr>
          <p:nvPr/>
        </p:nvSpPr>
        <p:spPr>
          <a:xfrm flipH="1" flipV="1">
            <a:off x="9425753" y="1028278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5" name="Ellips 114">
            <a:extLst>
              <a:ext uri="{FF2B5EF4-FFF2-40B4-BE49-F238E27FC236}">
                <a16:creationId xmlns:a16="http://schemas.microsoft.com/office/drawing/2014/main" id="{D7AA69C1-2AD4-496D-A973-4DA9B1DE56DD}"/>
              </a:ext>
            </a:extLst>
          </p:cNvPr>
          <p:cNvSpPr>
            <a:spLocks noChangeAspect="1"/>
          </p:cNvSpPr>
          <p:nvPr/>
        </p:nvSpPr>
        <p:spPr>
          <a:xfrm flipH="1" flipV="1">
            <a:off x="10235353" y="1099272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6" name="Ellips 115">
            <a:extLst>
              <a:ext uri="{FF2B5EF4-FFF2-40B4-BE49-F238E27FC236}">
                <a16:creationId xmlns:a16="http://schemas.microsoft.com/office/drawing/2014/main" id="{6B9CBCF1-684C-4000-87C1-DF66306E4778}"/>
              </a:ext>
            </a:extLst>
          </p:cNvPr>
          <p:cNvSpPr>
            <a:spLocks noChangeAspect="1"/>
          </p:cNvSpPr>
          <p:nvPr/>
        </p:nvSpPr>
        <p:spPr>
          <a:xfrm flipH="1" flipV="1">
            <a:off x="9425753" y="1099272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7" name="Ellips 116">
            <a:extLst>
              <a:ext uri="{FF2B5EF4-FFF2-40B4-BE49-F238E27FC236}">
                <a16:creationId xmlns:a16="http://schemas.microsoft.com/office/drawing/2014/main" id="{8FF99166-AE2D-404A-957E-5773297E337E}"/>
              </a:ext>
            </a:extLst>
          </p:cNvPr>
          <p:cNvSpPr>
            <a:spLocks noChangeAspect="1"/>
          </p:cNvSpPr>
          <p:nvPr/>
        </p:nvSpPr>
        <p:spPr>
          <a:xfrm flipH="1" flipV="1">
            <a:off x="10235353" y="11702666"/>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18" name="Ellips 117">
            <a:extLst>
              <a:ext uri="{FF2B5EF4-FFF2-40B4-BE49-F238E27FC236}">
                <a16:creationId xmlns:a16="http://schemas.microsoft.com/office/drawing/2014/main" id="{29078C02-968C-4FFC-87A7-003869EDD98F}"/>
              </a:ext>
            </a:extLst>
          </p:cNvPr>
          <p:cNvSpPr>
            <a:spLocks noChangeAspect="1"/>
          </p:cNvSpPr>
          <p:nvPr/>
        </p:nvSpPr>
        <p:spPr>
          <a:xfrm flipH="1" flipV="1">
            <a:off x="9425753" y="11702666"/>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19" name="Ellips 118">
            <a:extLst>
              <a:ext uri="{FF2B5EF4-FFF2-40B4-BE49-F238E27FC236}">
                <a16:creationId xmlns:a16="http://schemas.microsoft.com/office/drawing/2014/main" id="{E85AC2BC-6225-41B1-8D87-73F871DA5B20}"/>
              </a:ext>
            </a:extLst>
          </p:cNvPr>
          <p:cNvSpPr>
            <a:spLocks noChangeAspect="1"/>
          </p:cNvSpPr>
          <p:nvPr/>
        </p:nvSpPr>
        <p:spPr>
          <a:xfrm flipH="1" flipV="1">
            <a:off x="13878186" y="3873234"/>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0" name="Ellips 119">
            <a:extLst>
              <a:ext uri="{FF2B5EF4-FFF2-40B4-BE49-F238E27FC236}">
                <a16:creationId xmlns:a16="http://schemas.microsoft.com/office/drawing/2014/main" id="{250610B7-4486-4423-A27F-A0033DDA486E}"/>
              </a:ext>
            </a:extLst>
          </p:cNvPr>
          <p:cNvSpPr>
            <a:spLocks noChangeAspect="1"/>
          </p:cNvSpPr>
          <p:nvPr/>
        </p:nvSpPr>
        <p:spPr>
          <a:xfrm flipH="1" flipV="1">
            <a:off x="13068588" y="3873234"/>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1" name="Ellips 120">
            <a:extLst>
              <a:ext uri="{FF2B5EF4-FFF2-40B4-BE49-F238E27FC236}">
                <a16:creationId xmlns:a16="http://schemas.microsoft.com/office/drawing/2014/main" id="{76CBA1B2-1171-4132-9714-CFAE872CAB64}"/>
              </a:ext>
            </a:extLst>
          </p:cNvPr>
          <p:cNvSpPr>
            <a:spLocks noChangeAspect="1"/>
          </p:cNvSpPr>
          <p:nvPr/>
        </p:nvSpPr>
        <p:spPr>
          <a:xfrm flipH="1" flipV="1">
            <a:off x="13878186" y="458317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2" name="Ellips 121">
            <a:extLst>
              <a:ext uri="{FF2B5EF4-FFF2-40B4-BE49-F238E27FC236}">
                <a16:creationId xmlns:a16="http://schemas.microsoft.com/office/drawing/2014/main" id="{B5714762-8F2F-4A70-B020-CACC9A777417}"/>
              </a:ext>
            </a:extLst>
          </p:cNvPr>
          <p:cNvSpPr>
            <a:spLocks noChangeAspect="1"/>
          </p:cNvSpPr>
          <p:nvPr/>
        </p:nvSpPr>
        <p:spPr>
          <a:xfrm flipH="1" flipV="1">
            <a:off x="13068588" y="458317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3" name="Ellips 122">
            <a:extLst>
              <a:ext uri="{FF2B5EF4-FFF2-40B4-BE49-F238E27FC236}">
                <a16:creationId xmlns:a16="http://schemas.microsoft.com/office/drawing/2014/main" id="{ACC14E0D-1C7E-4084-B4C1-3521677DB339}"/>
              </a:ext>
            </a:extLst>
          </p:cNvPr>
          <p:cNvSpPr>
            <a:spLocks noChangeAspect="1"/>
          </p:cNvSpPr>
          <p:nvPr/>
        </p:nvSpPr>
        <p:spPr>
          <a:xfrm flipH="1" flipV="1">
            <a:off x="13878186" y="529311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4" name="Ellips 123">
            <a:extLst>
              <a:ext uri="{FF2B5EF4-FFF2-40B4-BE49-F238E27FC236}">
                <a16:creationId xmlns:a16="http://schemas.microsoft.com/office/drawing/2014/main" id="{F6B583B7-BE9A-4F9D-9B82-08793175FBC7}"/>
              </a:ext>
            </a:extLst>
          </p:cNvPr>
          <p:cNvSpPr>
            <a:spLocks noChangeAspect="1"/>
          </p:cNvSpPr>
          <p:nvPr/>
        </p:nvSpPr>
        <p:spPr>
          <a:xfrm flipH="1" flipV="1">
            <a:off x="13068588" y="5293118"/>
            <a:ext cx="224215" cy="227409"/>
          </a:xfrm>
          <a:prstGeom prst="ellipse">
            <a:avLst/>
          </a:prstGeom>
          <a:solidFill>
            <a:srgbClr val="00B05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5" name="Ellips 124">
            <a:extLst>
              <a:ext uri="{FF2B5EF4-FFF2-40B4-BE49-F238E27FC236}">
                <a16:creationId xmlns:a16="http://schemas.microsoft.com/office/drawing/2014/main" id="{417A9BE2-4EE5-48AE-8325-8934419946CB}"/>
              </a:ext>
            </a:extLst>
          </p:cNvPr>
          <p:cNvSpPr>
            <a:spLocks noChangeAspect="1"/>
          </p:cNvSpPr>
          <p:nvPr/>
        </p:nvSpPr>
        <p:spPr>
          <a:xfrm flipH="1" flipV="1">
            <a:off x="13878186" y="600306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6" name="Ellips 125">
            <a:extLst>
              <a:ext uri="{FF2B5EF4-FFF2-40B4-BE49-F238E27FC236}">
                <a16:creationId xmlns:a16="http://schemas.microsoft.com/office/drawing/2014/main" id="{AC55D0B7-1E3B-4D24-9B9F-620E8625307D}"/>
              </a:ext>
            </a:extLst>
          </p:cNvPr>
          <p:cNvSpPr>
            <a:spLocks noChangeAspect="1"/>
          </p:cNvSpPr>
          <p:nvPr/>
        </p:nvSpPr>
        <p:spPr>
          <a:xfrm flipH="1" flipV="1">
            <a:off x="13068588" y="600306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7" name="Ellips 126">
            <a:extLst>
              <a:ext uri="{FF2B5EF4-FFF2-40B4-BE49-F238E27FC236}">
                <a16:creationId xmlns:a16="http://schemas.microsoft.com/office/drawing/2014/main" id="{0BD4FF74-0EAE-4EDD-A672-F89771DDB5B8}"/>
              </a:ext>
            </a:extLst>
          </p:cNvPr>
          <p:cNvSpPr>
            <a:spLocks noChangeAspect="1"/>
          </p:cNvSpPr>
          <p:nvPr/>
        </p:nvSpPr>
        <p:spPr>
          <a:xfrm flipH="1" flipV="1">
            <a:off x="13878186" y="6735728"/>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28" name="Ellips 127">
            <a:extLst>
              <a:ext uri="{FF2B5EF4-FFF2-40B4-BE49-F238E27FC236}">
                <a16:creationId xmlns:a16="http://schemas.microsoft.com/office/drawing/2014/main" id="{CD4D6F92-0D5D-44B5-9304-04DBCF65ABF4}"/>
              </a:ext>
            </a:extLst>
          </p:cNvPr>
          <p:cNvSpPr>
            <a:spLocks noChangeAspect="1"/>
          </p:cNvSpPr>
          <p:nvPr/>
        </p:nvSpPr>
        <p:spPr>
          <a:xfrm flipH="1" flipV="1">
            <a:off x="13068588" y="6735728"/>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29" name="Ellips 128">
            <a:extLst>
              <a:ext uri="{FF2B5EF4-FFF2-40B4-BE49-F238E27FC236}">
                <a16:creationId xmlns:a16="http://schemas.microsoft.com/office/drawing/2014/main" id="{43D68820-1EF4-41EA-817D-82AF7F601F7A}"/>
              </a:ext>
            </a:extLst>
          </p:cNvPr>
          <p:cNvSpPr>
            <a:spLocks noChangeAspect="1"/>
          </p:cNvSpPr>
          <p:nvPr/>
        </p:nvSpPr>
        <p:spPr>
          <a:xfrm flipH="1" flipV="1">
            <a:off x="13878186" y="744567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0" name="Ellips 129">
            <a:extLst>
              <a:ext uri="{FF2B5EF4-FFF2-40B4-BE49-F238E27FC236}">
                <a16:creationId xmlns:a16="http://schemas.microsoft.com/office/drawing/2014/main" id="{6F70700F-43F2-43E5-A0CE-7273425EF9CD}"/>
              </a:ext>
            </a:extLst>
          </p:cNvPr>
          <p:cNvSpPr>
            <a:spLocks noChangeAspect="1"/>
          </p:cNvSpPr>
          <p:nvPr/>
        </p:nvSpPr>
        <p:spPr>
          <a:xfrm flipH="1" flipV="1">
            <a:off x="13068588" y="744567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1" name="Ellips 130">
            <a:extLst>
              <a:ext uri="{FF2B5EF4-FFF2-40B4-BE49-F238E27FC236}">
                <a16:creationId xmlns:a16="http://schemas.microsoft.com/office/drawing/2014/main" id="{BD0227A0-17F9-4D0E-A198-4CED97EA7905}"/>
              </a:ext>
            </a:extLst>
          </p:cNvPr>
          <p:cNvSpPr>
            <a:spLocks noChangeAspect="1"/>
          </p:cNvSpPr>
          <p:nvPr/>
        </p:nvSpPr>
        <p:spPr>
          <a:xfrm flipH="1" flipV="1">
            <a:off x="13878186" y="8155612"/>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2" name="Ellips 131">
            <a:extLst>
              <a:ext uri="{FF2B5EF4-FFF2-40B4-BE49-F238E27FC236}">
                <a16:creationId xmlns:a16="http://schemas.microsoft.com/office/drawing/2014/main" id="{CAA7441B-496F-4010-B4DE-D7B50C7665E4}"/>
              </a:ext>
            </a:extLst>
          </p:cNvPr>
          <p:cNvSpPr>
            <a:spLocks noChangeAspect="1"/>
          </p:cNvSpPr>
          <p:nvPr/>
        </p:nvSpPr>
        <p:spPr>
          <a:xfrm flipH="1" flipV="1">
            <a:off x="13068588" y="8155612"/>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3" name="Ellips 132">
            <a:extLst>
              <a:ext uri="{FF2B5EF4-FFF2-40B4-BE49-F238E27FC236}">
                <a16:creationId xmlns:a16="http://schemas.microsoft.com/office/drawing/2014/main" id="{34D83B1F-1F09-47C6-A54B-1E4C06902C19}"/>
              </a:ext>
            </a:extLst>
          </p:cNvPr>
          <p:cNvSpPr>
            <a:spLocks noChangeAspect="1"/>
          </p:cNvSpPr>
          <p:nvPr/>
        </p:nvSpPr>
        <p:spPr>
          <a:xfrm flipH="1" flipV="1">
            <a:off x="13878186" y="8865555"/>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4" name="Ellips 133">
            <a:extLst>
              <a:ext uri="{FF2B5EF4-FFF2-40B4-BE49-F238E27FC236}">
                <a16:creationId xmlns:a16="http://schemas.microsoft.com/office/drawing/2014/main" id="{10A1D029-F358-4AEC-8996-87BF1DF397F3}"/>
              </a:ext>
            </a:extLst>
          </p:cNvPr>
          <p:cNvSpPr>
            <a:spLocks noChangeAspect="1"/>
          </p:cNvSpPr>
          <p:nvPr/>
        </p:nvSpPr>
        <p:spPr>
          <a:xfrm flipH="1" flipV="1">
            <a:off x="13068588" y="8865555"/>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5" name="Ellips 134">
            <a:extLst>
              <a:ext uri="{FF2B5EF4-FFF2-40B4-BE49-F238E27FC236}">
                <a16:creationId xmlns:a16="http://schemas.microsoft.com/office/drawing/2014/main" id="{233490B5-3062-4F0E-B6CE-5B1DD242E896}"/>
              </a:ext>
            </a:extLst>
          </p:cNvPr>
          <p:cNvSpPr>
            <a:spLocks noChangeAspect="1"/>
          </p:cNvSpPr>
          <p:nvPr/>
        </p:nvSpPr>
        <p:spPr>
          <a:xfrm flipH="1" flipV="1">
            <a:off x="13878186" y="960317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6" name="Ellips 135">
            <a:extLst>
              <a:ext uri="{FF2B5EF4-FFF2-40B4-BE49-F238E27FC236}">
                <a16:creationId xmlns:a16="http://schemas.microsoft.com/office/drawing/2014/main" id="{FC5C561B-B681-4755-91FA-27BC41A0D495}"/>
              </a:ext>
            </a:extLst>
          </p:cNvPr>
          <p:cNvSpPr>
            <a:spLocks noChangeAspect="1"/>
          </p:cNvSpPr>
          <p:nvPr/>
        </p:nvSpPr>
        <p:spPr>
          <a:xfrm flipH="1" flipV="1">
            <a:off x="13068588" y="960317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7" name="Ellips 136">
            <a:extLst>
              <a:ext uri="{FF2B5EF4-FFF2-40B4-BE49-F238E27FC236}">
                <a16:creationId xmlns:a16="http://schemas.microsoft.com/office/drawing/2014/main" id="{C5E362D4-1AC9-473A-9B05-BE4E1FCA6589}"/>
              </a:ext>
            </a:extLst>
          </p:cNvPr>
          <p:cNvSpPr>
            <a:spLocks noChangeAspect="1"/>
          </p:cNvSpPr>
          <p:nvPr/>
        </p:nvSpPr>
        <p:spPr>
          <a:xfrm flipH="1" flipV="1">
            <a:off x="13878186" y="10313111"/>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38" name="Ellips 137">
            <a:extLst>
              <a:ext uri="{FF2B5EF4-FFF2-40B4-BE49-F238E27FC236}">
                <a16:creationId xmlns:a16="http://schemas.microsoft.com/office/drawing/2014/main" id="{7CD68C43-0EB4-41BC-973E-4FE9D0353E61}"/>
              </a:ext>
            </a:extLst>
          </p:cNvPr>
          <p:cNvSpPr>
            <a:spLocks noChangeAspect="1"/>
          </p:cNvSpPr>
          <p:nvPr/>
        </p:nvSpPr>
        <p:spPr>
          <a:xfrm flipH="1" flipV="1">
            <a:off x="13068588" y="10313111"/>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39" name="Ellips 138">
            <a:extLst>
              <a:ext uri="{FF2B5EF4-FFF2-40B4-BE49-F238E27FC236}">
                <a16:creationId xmlns:a16="http://schemas.microsoft.com/office/drawing/2014/main" id="{05DCC647-CB16-490F-B3A5-0D2603CF70A4}"/>
              </a:ext>
            </a:extLst>
          </p:cNvPr>
          <p:cNvSpPr>
            <a:spLocks noChangeAspect="1"/>
          </p:cNvSpPr>
          <p:nvPr/>
        </p:nvSpPr>
        <p:spPr>
          <a:xfrm flipH="1" flipV="1">
            <a:off x="13878186" y="11023054"/>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40" name="Ellips 139">
            <a:extLst>
              <a:ext uri="{FF2B5EF4-FFF2-40B4-BE49-F238E27FC236}">
                <a16:creationId xmlns:a16="http://schemas.microsoft.com/office/drawing/2014/main" id="{0E3AA1AD-5D5C-4BCE-A4A6-AC54DAF8CE42}"/>
              </a:ext>
            </a:extLst>
          </p:cNvPr>
          <p:cNvSpPr>
            <a:spLocks noChangeAspect="1"/>
          </p:cNvSpPr>
          <p:nvPr/>
        </p:nvSpPr>
        <p:spPr>
          <a:xfrm flipH="1" flipV="1">
            <a:off x="13068588" y="11023054"/>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141" name="Ellips 140">
            <a:extLst>
              <a:ext uri="{FF2B5EF4-FFF2-40B4-BE49-F238E27FC236}">
                <a16:creationId xmlns:a16="http://schemas.microsoft.com/office/drawing/2014/main" id="{9CE63976-5776-4CB7-AE0E-5A0046280104}"/>
              </a:ext>
            </a:extLst>
          </p:cNvPr>
          <p:cNvSpPr>
            <a:spLocks noChangeAspect="1"/>
          </p:cNvSpPr>
          <p:nvPr/>
        </p:nvSpPr>
        <p:spPr>
          <a:xfrm flipH="1" flipV="1">
            <a:off x="13878186" y="11732995"/>
            <a:ext cx="224215" cy="227409"/>
          </a:xfrm>
          <a:prstGeom prst="ellipse">
            <a:avLst/>
          </a:prstGeom>
          <a:solidFill>
            <a:srgbClr val="C00000"/>
          </a:solidFill>
          <a:ln w="12700">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2701">
              <a:latin typeface="Montserrat Light" pitchFamily="2" charset="77"/>
            </a:endParaRPr>
          </a:p>
        </p:txBody>
      </p:sp>
      <p:sp>
        <p:nvSpPr>
          <p:cNvPr id="142" name="Ellips 141">
            <a:extLst>
              <a:ext uri="{FF2B5EF4-FFF2-40B4-BE49-F238E27FC236}">
                <a16:creationId xmlns:a16="http://schemas.microsoft.com/office/drawing/2014/main" id="{F927FB2E-E676-4261-85B2-E20F6D8D0E4C}"/>
              </a:ext>
            </a:extLst>
          </p:cNvPr>
          <p:cNvSpPr>
            <a:spLocks noChangeAspect="1"/>
          </p:cNvSpPr>
          <p:nvPr/>
        </p:nvSpPr>
        <p:spPr>
          <a:xfrm flipH="1" flipV="1">
            <a:off x="13068588" y="11732995"/>
            <a:ext cx="224215" cy="227409"/>
          </a:xfrm>
          <a:prstGeom prst="ellipse">
            <a:avLst/>
          </a:prstGeom>
          <a:solidFill>
            <a:srgbClr val="C00000"/>
          </a:solidFill>
          <a:ln w="12700">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701">
              <a:latin typeface="Montserrat Light" pitchFamily="2" charset="77"/>
            </a:endParaRPr>
          </a:p>
        </p:txBody>
      </p:sp>
      <p:sp>
        <p:nvSpPr>
          <p:cNvPr id="3" name="Rubrik 1">
            <a:extLst>
              <a:ext uri="{FF2B5EF4-FFF2-40B4-BE49-F238E27FC236}">
                <a16:creationId xmlns:a16="http://schemas.microsoft.com/office/drawing/2014/main" id="{6F1B9893-3A6D-5CCD-CB75-7330E0A6F672}"/>
              </a:ext>
            </a:extLst>
          </p:cNvPr>
          <p:cNvSpPr>
            <a:spLocks noGrp="1"/>
          </p:cNvSpPr>
          <p:nvPr>
            <p:ph type="title"/>
          </p:nvPr>
        </p:nvSpPr>
        <p:spPr>
          <a:xfrm>
            <a:off x="1676290" y="130474"/>
            <a:ext cx="21029831" cy="2395667"/>
          </a:xfrm>
        </p:spPr>
        <p:txBody>
          <a:bodyPr>
            <a:normAutofit/>
          </a:bodyPr>
          <a:lstStyle/>
          <a:p>
            <a:pPr algn="ctr"/>
            <a:r>
              <a:rPr lang="sv-SE" sz="8000">
                <a:solidFill>
                  <a:schemeClr val="bg1"/>
                </a:solidFill>
                <a:latin typeface="Mongoose Regular" panose="02000000000000000000" pitchFamily="2" charset="77"/>
              </a:rPr>
              <a:t>TRÄNINGEN</a:t>
            </a:r>
            <a:br>
              <a:rPr lang="sv-SE" sz="6500">
                <a:solidFill>
                  <a:srgbClr val="F5EF88"/>
                </a:solidFill>
                <a:latin typeface="Mongoose Regular" panose="02000000000000000000" pitchFamily="2" charset="77"/>
              </a:rPr>
            </a:br>
            <a:r>
              <a:rPr lang="sv-SE" sz="6500">
                <a:solidFill>
                  <a:srgbClr val="F5EF88"/>
                </a:solidFill>
                <a:latin typeface="Mongoose Regular" panose="02000000000000000000" pitchFamily="2" charset="77"/>
              </a:rPr>
              <a:t>BOLLTOUCHPRINCIPEN</a:t>
            </a:r>
          </a:p>
        </p:txBody>
      </p:sp>
      <p:grpSp>
        <p:nvGrpSpPr>
          <p:cNvPr id="8" name="Grupp 7">
            <a:extLst>
              <a:ext uri="{FF2B5EF4-FFF2-40B4-BE49-F238E27FC236}">
                <a16:creationId xmlns:a16="http://schemas.microsoft.com/office/drawing/2014/main" id="{934278A9-9A24-EE19-FEEB-8B360B89F4E1}"/>
              </a:ext>
            </a:extLst>
          </p:cNvPr>
          <p:cNvGrpSpPr/>
          <p:nvPr/>
        </p:nvGrpSpPr>
        <p:grpSpPr>
          <a:xfrm>
            <a:off x="17129278" y="2019016"/>
            <a:ext cx="5576844" cy="5396326"/>
            <a:chOff x="15598440" y="3387270"/>
            <a:chExt cx="5576844" cy="5396326"/>
          </a:xfrm>
        </p:grpSpPr>
        <p:pic>
          <p:nvPicPr>
            <p:cNvPr id="7" name="Bildobjekt 6" descr="En bild som visar cirkel, skärmbild, mörker, ljus&#10;&#10;Automatiskt genererad beskrivning">
              <a:extLst>
                <a:ext uri="{FF2B5EF4-FFF2-40B4-BE49-F238E27FC236}">
                  <a16:creationId xmlns:a16="http://schemas.microsoft.com/office/drawing/2014/main" id="{8E1E587D-6D62-9CEF-AA02-C8D2D5620EE2}"/>
                </a:ext>
              </a:extLst>
            </p:cNvPr>
            <p:cNvPicPr>
              <a:picLocks noChangeAspect="1"/>
            </p:cNvPicPr>
            <p:nvPr/>
          </p:nvPicPr>
          <p:blipFill>
            <a:blip r:embed="rId4"/>
            <a:stretch>
              <a:fillRect/>
            </a:stretch>
          </p:blipFill>
          <p:spPr>
            <a:xfrm>
              <a:off x="15750317" y="3387270"/>
              <a:ext cx="5424967" cy="5396326"/>
            </a:xfrm>
            <a:prstGeom prst="rect">
              <a:avLst/>
            </a:prstGeom>
          </p:spPr>
        </p:pic>
        <p:sp>
          <p:nvSpPr>
            <p:cNvPr id="5" name="Rektangel med rundade hörn 11">
              <a:extLst>
                <a:ext uri="{FF2B5EF4-FFF2-40B4-BE49-F238E27FC236}">
                  <a16:creationId xmlns:a16="http://schemas.microsoft.com/office/drawing/2014/main" id="{5CC3C82E-607B-C06E-3E3D-481C178A2472}"/>
                </a:ext>
              </a:extLst>
            </p:cNvPr>
            <p:cNvSpPr/>
            <p:nvPr/>
          </p:nvSpPr>
          <p:spPr>
            <a:xfrm rot="418476">
              <a:off x="15598440" y="5153207"/>
              <a:ext cx="5472249"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sv-SE" sz="1800" b="1">
                  <a:solidFill>
                    <a:schemeClr val="bg1"/>
                  </a:solidFill>
                  <a:latin typeface="Montserrat SemiBold" pitchFamily="2" charset="77"/>
                </a:rPr>
                <a:t>Hur många spelare har bollen </a:t>
              </a:r>
              <a:br>
                <a:rPr lang="sv-SE" sz="1800" b="1">
                  <a:solidFill>
                    <a:schemeClr val="bg1"/>
                  </a:solidFill>
                  <a:latin typeface="Montserrat SemiBold" pitchFamily="2" charset="77"/>
                </a:rPr>
              </a:br>
              <a:r>
                <a:rPr lang="sv-SE" sz="1800" b="1">
                  <a:solidFill>
                    <a:schemeClr val="bg1"/>
                  </a:solidFill>
                  <a:latin typeface="Montserrat SemiBold" pitchFamily="2" charset="77"/>
                </a:rPr>
                <a:t>vid respektive övning? </a:t>
              </a:r>
            </a:p>
            <a:p>
              <a:pPr algn="ctr"/>
              <a:endParaRPr lang="sv-SE" sz="1800">
                <a:solidFill>
                  <a:schemeClr val="bg1"/>
                </a:solidFill>
                <a:latin typeface="Montserrat" panose="00000500000000000000" pitchFamily="2" charset="0"/>
              </a:endParaRPr>
            </a:p>
            <a:p>
              <a:pPr algn="ctr"/>
              <a:r>
                <a:rPr lang="sv-SE" sz="1800">
                  <a:solidFill>
                    <a:schemeClr val="bg1"/>
                  </a:solidFill>
                  <a:latin typeface="Montserrat Light" pitchFamily="2" charset="77"/>
                </a:rPr>
                <a:t>Skapa möjligheter för att så många </a:t>
              </a:r>
              <a:br>
                <a:rPr lang="sv-SE" sz="1800">
                  <a:solidFill>
                    <a:schemeClr val="bg1"/>
                  </a:solidFill>
                  <a:latin typeface="Montserrat Light" pitchFamily="2" charset="77"/>
                </a:rPr>
              </a:br>
              <a:r>
                <a:rPr lang="sv-SE" sz="1800">
                  <a:solidFill>
                    <a:schemeClr val="bg1"/>
                  </a:solidFill>
                  <a:latin typeface="Montserrat Light" pitchFamily="2" charset="77"/>
                </a:rPr>
                <a:t>som möjligt rör bollen så mycket </a:t>
              </a:r>
              <a:br>
                <a:rPr lang="sv-SE" sz="1800">
                  <a:solidFill>
                    <a:schemeClr val="bg1"/>
                  </a:solidFill>
                  <a:latin typeface="Montserrat Light" pitchFamily="2" charset="77"/>
                </a:rPr>
              </a:br>
              <a:r>
                <a:rPr lang="sv-SE" sz="1800">
                  <a:solidFill>
                    <a:schemeClr val="bg1"/>
                  </a:solidFill>
                  <a:latin typeface="Montserrat Light" pitchFamily="2" charset="77"/>
                </a:rPr>
                <a:t>som möjligt.</a:t>
              </a:r>
              <a:r>
                <a:rPr lang="sv-SE" sz="1800">
                  <a:solidFill>
                    <a:schemeClr val="bg1"/>
                  </a:solidFill>
                  <a:latin typeface="Montserrat" panose="00000500000000000000" pitchFamily="2" charset="0"/>
                </a:rPr>
                <a:t> </a:t>
              </a:r>
            </a:p>
          </p:txBody>
        </p:sp>
      </p:grpSp>
      <p:sp>
        <p:nvSpPr>
          <p:cNvPr id="4" name="Platshållare för bildnummer 3">
            <a:extLst>
              <a:ext uri="{FF2B5EF4-FFF2-40B4-BE49-F238E27FC236}">
                <a16:creationId xmlns:a16="http://schemas.microsoft.com/office/drawing/2014/main" id="{56F0A241-280F-C2D1-226E-9D7425DC7AA8}"/>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38</a:t>
            </a:fld>
            <a:endParaRPr lang="sv-SE"/>
          </a:p>
        </p:txBody>
      </p:sp>
    </p:spTree>
    <p:extLst>
      <p:ext uri="{BB962C8B-B14F-4D97-AF65-F5344CB8AC3E}">
        <p14:creationId xmlns:p14="http://schemas.microsoft.com/office/powerpoint/2010/main" val="1666825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2276" y="4794250"/>
            <a:ext cx="21029613" cy="2649538"/>
          </a:xfrm>
        </p:spPr>
        <p:txBody>
          <a:bodyPr>
            <a:noAutofit/>
          </a:bodyPr>
          <a:lstStyle/>
          <a:p>
            <a:pPr algn="ctr"/>
            <a:r>
              <a:rPr lang="sv-SE" sz="12000">
                <a:solidFill>
                  <a:srgbClr val="F5EF88"/>
                </a:solidFill>
                <a:latin typeface="Mongoose Regular" panose="02000000000000000000" pitchFamily="2" charset="77"/>
              </a:rPr>
              <a:t>VERKSAMHETSPLANERING</a:t>
            </a:r>
            <a:br>
              <a:rPr lang="sv-SE" sz="12000">
                <a:solidFill>
                  <a:srgbClr val="F5EF88"/>
                </a:solidFill>
                <a:latin typeface="Mongoose Regular" panose="02000000000000000000" pitchFamily="2" charset="77"/>
              </a:rPr>
            </a:br>
            <a:r>
              <a:rPr lang="sv-SE" sz="12000">
                <a:solidFill>
                  <a:schemeClr val="bg1"/>
                </a:solidFill>
                <a:latin typeface="Mongoose Regular" panose="02000000000000000000" pitchFamily="2" charset="77"/>
              </a:rPr>
              <a:t>OCH UTVÄRDERING</a:t>
            </a:r>
          </a:p>
        </p:txBody>
      </p:sp>
    </p:spTree>
    <p:extLst>
      <p:ext uri="{BB962C8B-B14F-4D97-AF65-F5344CB8AC3E}">
        <p14:creationId xmlns:p14="http://schemas.microsoft.com/office/powerpoint/2010/main" val="56333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6399" y="4593528"/>
            <a:ext cx="21029613" cy="2649538"/>
          </a:xfrm>
        </p:spPr>
        <p:txBody>
          <a:bodyPr>
            <a:normAutofit fontScale="90000"/>
          </a:bodyPr>
          <a:lstStyle/>
          <a:p>
            <a:pPr algn="ctr"/>
            <a:r>
              <a:rPr lang="sv-SE" sz="15999">
                <a:solidFill>
                  <a:srgbClr val="F5EF88"/>
                </a:solidFill>
                <a:latin typeface="Mongoose Regular" panose="02000000000000000000" pitchFamily="2" charset="77"/>
              </a:rPr>
              <a:t>Svensk Innebandys Utvecklingsmodell</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Blå nivå</a:t>
            </a:r>
          </a:p>
        </p:txBody>
      </p:sp>
    </p:spTree>
    <p:extLst>
      <p:ext uri="{BB962C8B-B14F-4D97-AF65-F5344CB8AC3E}">
        <p14:creationId xmlns:p14="http://schemas.microsoft.com/office/powerpoint/2010/main" val="1141813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5D77CF2F-2D7D-F2BC-25D2-8902EE33AC55}"/>
              </a:ext>
            </a:extLst>
          </p:cNvPr>
          <p:cNvGrpSpPr/>
          <p:nvPr/>
        </p:nvGrpSpPr>
        <p:grpSpPr>
          <a:xfrm>
            <a:off x="11600418" y="5412262"/>
            <a:ext cx="4956979" cy="2997994"/>
            <a:chOff x="11702018" y="5187427"/>
            <a:chExt cx="4956979" cy="2997994"/>
          </a:xfrm>
        </p:grpSpPr>
        <p:pic>
          <p:nvPicPr>
            <p:cNvPr id="9" name="Bildobjekt 8" descr="En bild som visar cirkel, skärmbild, Färggrann, mörker&#10;&#10;Automatiskt genererad beskrivning">
              <a:extLst>
                <a:ext uri="{FF2B5EF4-FFF2-40B4-BE49-F238E27FC236}">
                  <a16:creationId xmlns:a16="http://schemas.microsoft.com/office/drawing/2014/main" id="{6FE8A606-BC5B-DF34-89AF-1AF1102DC677}"/>
                </a:ext>
              </a:extLst>
            </p:cNvPr>
            <p:cNvPicPr>
              <a:picLocks noChangeAspect="1"/>
            </p:cNvPicPr>
            <p:nvPr/>
          </p:nvPicPr>
          <p:blipFill>
            <a:blip r:embed="rId4"/>
            <a:stretch>
              <a:fillRect/>
            </a:stretch>
          </p:blipFill>
          <p:spPr>
            <a:xfrm>
              <a:off x="12681510" y="5187427"/>
              <a:ext cx="2997994" cy="2997994"/>
            </a:xfrm>
            <a:prstGeom prst="rect">
              <a:avLst/>
            </a:prstGeom>
          </p:spPr>
        </p:pic>
        <p:sp>
          <p:nvSpPr>
            <p:cNvPr id="16" name="Rektangel med rundade hörn 11">
              <a:extLst>
                <a:ext uri="{FF2B5EF4-FFF2-40B4-BE49-F238E27FC236}">
                  <a16:creationId xmlns:a16="http://schemas.microsoft.com/office/drawing/2014/main" id="{C92E0C25-6506-49D6-9E72-07B91C9FE960}"/>
                </a:ext>
              </a:extLst>
            </p:cNvPr>
            <p:cNvSpPr/>
            <p:nvPr/>
          </p:nvSpPr>
          <p:spPr>
            <a:xfrm>
              <a:off x="11702018" y="5241356"/>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Tränarskap</a:t>
              </a:r>
            </a:p>
          </p:txBody>
        </p:sp>
      </p:grpSp>
      <p:grpSp>
        <p:nvGrpSpPr>
          <p:cNvPr id="13" name="Grupp 12">
            <a:extLst>
              <a:ext uri="{FF2B5EF4-FFF2-40B4-BE49-F238E27FC236}">
                <a16:creationId xmlns:a16="http://schemas.microsoft.com/office/drawing/2014/main" id="{9A5678C4-F126-544F-1F52-C59FE870B2A8}"/>
              </a:ext>
            </a:extLst>
          </p:cNvPr>
          <p:cNvGrpSpPr/>
          <p:nvPr/>
        </p:nvGrpSpPr>
        <p:grpSpPr>
          <a:xfrm>
            <a:off x="12661098" y="1563339"/>
            <a:ext cx="4956979" cy="2997994"/>
            <a:chOff x="12910323" y="882703"/>
            <a:chExt cx="4956979" cy="2997994"/>
          </a:xfrm>
        </p:grpSpPr>
        <p:pic>
          <p:nvPicPr>
            <p:cNvPr id="11" name="Bildobjekt 10" descr="En bild som visar cirkel, skärmbild, Färggrann, mörker&#10;&#10;Automatiskt genererad beskrivning">
              <a:extLst>
                <a:ext uri="{FF2B5EF4-FFF2-40B4-BE49-F238E27FC236}">
                  <a16:creationId xmlns:a16="http://schemas.microsoft.com/office/drawing/2014/main" id="{756195ED-EFBF-38C4-446F-557FB308305F}"/>
                </a:ext>
              </a:extLst>
            </p:cNvPr>
            <p:cNvPicPr>
              <a:picLocks noChangeAspect="1"/>
            </p:cNvPicPr>
            <p:nvPr/>
          </p:nvPicPr>
          <p:blipFill>
            <a:blip r:embed="rId4"/>
            <a:stretch>
              <a:fillRect/>
            </a:stretch>
          </p:blipFill>
          <p:spPr>
            <a:xfrm>
              <a:off x="13889815" y="882703"/>
              <a:ext cx="2997994" cy="2997994"/>
            </a:xfrm>
            <a:prstGeom prst="rect">
              <a:avLst/>
            </a:prstGeom>
          </p:spPr>
        </p:pic>
        <p:sp>
          <p:nvSpPr>
            <p:cNvPr id="17" name="Rektangel med rundade hörn 11">
              <a:extLst>
                <a:ext uri="{FF2B5EF4-FFF2-40B4-BE49-F238E27FC236}">
                  <a16:creationId xmlns:a16="http://schemas.microsoft.com/office/drawing/2014/main" id="{6A8A05D8-012A-414E-8FC7-B6939C66B593}"/>
                </a:ext>
              </a:extLst>
            </p:cNvPr>
            <p:cNvSpPr/>
            <p:nvPr/>
          </p:nvSpPr>
          <p:spPr>
            <a:xfrm>
              <a:off x="12910323" y="914360"/>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Glädje</a:t>
              </a:r>
            </a:p>
          </p:txBody>
        </p:sp>
      </p:grpSp>
      <p:grpSp>
        <p:nvGrpSpPr>
          <p:cNvPr id="24" name="Grupp 23">
            <a:extLst>
              <a:ext uri="{FF2B5EF4-FFF2-40B4-BE49-F238E27FC236}">
                <a16:creationId xmlns:a16="http://schemas.microsoft.com/office/drawing/2014/main" id="{406BECCA-A99A-E929-F51C-2A15DF7449CF}"/>
              </a:ext>
            </a:extLst>
          </p:cNvPr>
          <p:cNvGrpSpPr/>
          <p:nvPr/>
        </p:nvGrpSpPr>
        <p:grpSpPr>
          <a:xfrm>
            <a:off x="18130906" y="5528867"/>
            <a:ext cx="4956979" cy="2997994"/>
            <a:chOff x="18156479" y="5087031"/>
            <a:chExt cx="4956979" cy="2997994"/>
          </a:xfrm>
        </p:grpSpPr>
        <p:pic>
          <p:nvPicPr>
            <p:cNvPr id="18" name="Bildobjekt 17" descr="En bild som visar cirkel, skärmbild, Färggrann, mörker&#10;&#10;Automatiskt genererad beskrivning">
              <a:extLst>
                <a:ext uri="{FF2B5EF4-FFF2-40B4-BE49-F238E27FC236}">
                  <a16:creationId xmlns:a16="http://schemas.microsoft.com/office/drawing/2014/main" id="{18934361-AAE5-EBE1-BC6F-5EC2EAEB3782}"/>
                </a:ext>
              </a:extLst>
            </p:cNvPr>
            <p:cNvPicPr>
              <a:picLocks noChangeAspect="1"/>
            </p:cNvPicPr>
            <p:nvPr/>
          </p:nvPicPr>
          <p:blipFill>
            <a:blip r:embed="rId4"/>
            <a:stretch>
              <a:fillRect/>
            </a:stretch>
          </p:blipFill>
          <p:spPr>
            <a:xfrm>
              <a:off x="19135971" y="5087031"/>
              <a:ext cx="2997994" cy="2997994"/>
            </a:xfrm>
            <a:prstGeom prst="rect">
              <a:avLst/>
            </a:prstGeom>
          </p:spPr>
        </p:pic>
        <p:sp>
          <p:nvSpPr>
            <p:cNvPr id="19" name="Rektangel med rundade hörn 11">
              <a:extLst>
                <a:ext uri="{FF2B5EF4-FFF2-40B4-BE49-F238E27FC236}">
                  <a16:creationId xmlns:a16="http://schemas.microsoft.com/office/drawing/2014/main" id="{83995E77-4F44-4957-8F2F-8A43AC1A2DFD}"/>
                </a:ext>
              </a:extLst>
            </p:cNvPr>
            <p:cNvSpPr/>
            <p:nvPr/>
          </p:nvSpPr>
          <p:spPr>
            <a:xfrm>
              <a:off x="18156479" y="5137964"/>
              <a:ext cx="4956979" cy="289013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Utveckling</a:t>
              </a:r>
            </a:p>
          </p:txBody>
        </p:sp>
      </p:grpSp>
      <p:grpSp>
        <p:nvGrpSpPr>
          <p:cNvPr id="15" name="Grupp 14">
            <a:extLst>
              <a:ext uri="{FF2B5EF4-FFF2-40B4-BE49-F238E27FC236}">
                <a16:creationId xmlns:a16="http://schemas.microsoft.com/office/drawing/2014/main" id="{F332A6F6-3090-70A8-EFD7-C3A13F64F88C}"/>
              </a:ext>
            </a:extLst>
          </p:cNvPr>
          <p:cNvGrpSpPr/>
          <p:nvPr/>
        </p:nvGrpSpPr>
        <p:grpSpPr>
          <a:xfrm>
            <a:off x="17408899" y="1505402"/>
            <a:ext cx="4610081" cy="2997994"/>
            <a:chOff x="17216029" y="936631"/>
            <a:chExt cx="4610081" cy="2997994"/>
          </a:xfrm>
        </p:grpSpPr>
        <p:pic>
          <p:nvPicPr>
            <p:cNvPr id="14" name="Bildobjekt 13" descr="En bild som visar cirkel, skärmbild, Färggrann, mörker&#10;&#10;Automatiskt genererad beskrivning">
              <a:extLst>
                <a:ext uri="{FF2B5EF4-FFF2-40B4-BE49-F238E27FC236}">
                  <a16:creationId xmlns:a16="http://schemas.microsoft.com/office/drawing/2014/main" id="{75F98B96-BDFC-8BA3-43E8-CC6D52EAC823}"/>
                </a:ext>
              </a:extLst>
            </p:cNvPr>
            <p:cNvPicPr>
              <a:picLocks noChangeAspect="1"/>
            </p:cNvPicPr>
            <p:nvPr/>
          </p:nvPicPr>
          <p:blipFill>
            <a:blip r:embed="rId4"/>
            <a:stretch>
              <a:fillRect/>
            </a:stretch>
          </p:blipFill>
          <p:spPr>
            <a:xfrm>
              <a:off x="18022072" y="936631"/>
              <a:ext cx="2997994" cy="2997994"/>
            </a:xfrm>
            <a:prstGeom prst="rect">
              <a:avLst/>
            </a:prstGeom>
          </p:spPr>
        </p:pic>
        <p:sp>
          <p:nvSpPr>
            <p:cNvPr id="22" name="Rektangel med rundade hörn 11">
              <a:extLst>
                <a:ext uri="{FF2B5EF4-FFF2-40B4-BE49-F238E27FC236}">
                  <a16:creationId xmlns:a16="http://schemas.microsoft.com/office/drawing/2014/main" id="{2FC29E6B-547A-4F62-9B9A-DE96BF116AB2}"/>
                </a:ext>
              </a:extLst>
            </p:cNvPr>
            <p:cNvSpPr/>
            <p:nvPr/>
          </p:nvSpPr>
          <p:spPr>
            <a:xfrm>
              <a:off x="17216029" y="1086740"/>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Trygghet</a:t>
              </a:r>
            </a:p>
          </p:txBody>
        </p:sp>
      </p:grpSp>
      <p:grpSp>
        <p:nvGrpSpPr>
          <p:cNvPr id="25" name="Grupp 24">
            <a:extLst>
              <a:ext uri="{FF2B5EF4-FFF2-40B4-BE49-F238E27FC236}">
                <a16:creationId xmlns:a16="http://schemas.microsoft.com/office/drawing/2014/main" id="{17794844-F941-4D78-FFA7-E92808441516}"/>
              </a:ext>
            </a:extLst>
          </p:cNvPr>
          <p:cNvGrpSpPr/>
          <p:nvPr/>
        </p:nvGrpSpPr>
        <p:grpSpPr>
          <a:xfrm>
            <a:off x="15139588" y="8560365"/>
            <a:ext cx="4610081" cy="2997994"/>
            <a:chOff x="14910988" y="8715542"/>
            <a:chExt cx="4610081" cy="2997994"/>
          </a:xfrm>
        </p:grpSpPr>
        <p:pic>
          <p:nvPicPr>
            <p:cNvPr id="21" name="Bildobjekt 20" descr="En bild som visar cirkel, skärmbild, Färggrann, mörker&#10;&#10;Automatiskt genererad beskrivning">
              <a:extLst>
                <a:ext uri="{FF2B5EF4-FFF2-40B4-BE49-F238E27FC236}">
                  <a16:creationId xmlns:a16="http://schemas.microsoft.com/office/drawing/2014/main" id="{6E25C14C-2A82-850F-FCDA-5E26B0161BDC}"/>
                </a:ext>
              </a:extLst>
            </p:cNvPr>
            <p:cNvPicPr>
              <a:picLocks noChangeAspect="1"/>
            </p:cNvPicPr>
            <p:nvPr/>
          </p:nvPicPr>
          <p:blipFill>
            <a:blip r:embed="rId4"/>
            <a:stretch>
              <a:fillRect/>
            </a:stretch>
          </p:blipFill>
          <p:spPr>
            <a:xfrm>
              <a:off x="15717031" y="8715542"/>
              <a:ext cx="2997994" cy="2997994"/>
            </a:xfrm>
            <a:prstGeom prst="rect">
              <a:avLst/>
            </a:prstGeom>
          </p:spPr>
        </p:pic>
        <p:sp>
          <p:nvSpPr>
            <p:cNvPr id="23" name="Rektangel med rundade hörn 11">
              <a:extLst>
                <a:ext uri="{FF2B5EF4-FFF2-40B4-BE49-F238E27FC236}">
                  <a16:creationId xmlns:a16="http://schemas.microsoft.com/office/drawing/2014/main" id="{2195AC35-1BD1-47F8-85F0-06E8E850CCB9}"/>
                </a:ext>
              </a:extLst>
            </p:cNvPr>
            <p:cNvSpPr/>
            <p:nvPr/>
          </p:nvSpPr>
          <p:spPr>
            <a:xfrm>
              <a:off x="14910988" y="8865651"/>
              <a:ext cx="4610081" cy="269777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a:solidFill>
                    <a:schemeClr val="bg1"/>
                  </a:solidFill>
                  <a:latin typeface="Montserrat SemiBold" pitchFamily="2" charset="77"/>
                </a:rPr>
                <a:t>Ledarskap</a:t>
              </a:r>
            </a:p>
          </p:txBody>
        </p:sp>
      </p:grpSp>
      <p:sp>
        <p:nvSpPr>
          <p:cNvPr id="4" name="Rubrik 1">
            <a:extLst>
              <a:ext uri="{FF2B5EF4-FFF2-40B4-BE49-F238E27FC236}">
                <a16:creationId xmlns:a16="http://schemas.microsoft.com/office/drawing/2014/main" id="{37BBE1C1-7191-3438-37C2-8C072CD0733F}"/>
              </a:ext>
            </a:extLst>
          </p:cNvPr>
          <p:cNvSpPr txBox="1">
            <a:spLocks/>
          </p:cNvSpPr>
          <p:nvPr/>
        </p:nvSpPr>
        <p:spPr>
          <a:xfrm>
            <a:off x="1674983" y="3000989"/>
            <a:ext cx="21029831" cy="4256861"/>
          </a:xfrm>
          <a:prstGeom prst="rect">
            <a:avLst/>
          </a:prstGeom>
        </p:spPr>
        <p:txBody>
          <a:bodyPr vert="horz" lIns="91440" tIns="45720" rIns="91440" bIns="45720" rtlCol="0" anchor="ctr">
            <a:normAutofit/>
          </a:bodyPr>
          <a:lst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a:lstStyle>
          <a:p>
            <a:r>
              <a:rPr lang="sv-SE" sz="9000">
                <a:solidFill>
                  <a:schemeClr val="bg1"/>
                </a:solidFill>
                <a:latin typeface="Mongoose Regular" panose="02000000000000000000" pitchFamily="2" charset="77"/>
              </a:rPr>
              <a:t>UTVÄRDERING AV </a:t>
            </a:r>
            <a:r>
              <a:rPr lang="sv-SE" sz="9000">
                <a:solidFill>
                  <a:srgbClr val="F5EF88"/>
                </a:solidFill>
                <a:latin typeface="Mongoose Regular" panose="02000000000000000000" pitchFamily="2" charset="77"/>
              </a:rPr>
              <a:t>VERKSAMHETEN</a:t>
            </a:r>
          </a:p>
        </p:txBody>
      </p:sp>
      <p:sp>
        <p:nvSpPr>
          <p:cNvPr id="2" name="textruta 1">
            <a:extLst>
              <a:ext uri="{FF2B5EF4-FFF2-40B4-BE49-F238E27FC236}">
                <a16:creationId xmlns:a16="http://schemas.microsoft.com/office/drawing/2014/main" id="{C8926352-3B13-D10D-D327-4DFDADEFBB71}"/>
              </a:ext>
            </a:extLst>
          </p:cNvPr>
          <p:cNvSpPr txBox="1"/>
          <p:nvPr/>
        </p:nvSpPr>
        <p:spPr>
          <a:xfrm>
            <a:off x="1674983" y="6532331"/>
            <a:ext cx="10710221" cy="3046988"/>
          </a:xfrm>
          <a:prstGeom prst="rect">
            <a:avLst/>
          </a:prstGeom>
          <a:noFill/>
          <a:ln w="12700">
            <a:noFill/>
          </a:ln>
        </p:spPr>
        <p:txBody>
          <a:bodyPr wrap="square" rtlCol="0">
            <a:spAutoFit/>
          </a:bodyPr>
          <a:lstStyle/>
          <a:p>
            <a:r>
              <a:rPr lang="sv-SE" sz="2400">
                <a:solidFill>
                  <a:schemeClr val="bg1"/>
                </a:solidFill>
                <a:latin typeface="Montserrat Light" pitchFamily="2" charset="77"/>
              </a:rPr>
              <a:t>Det är viktigt att utvärdera verksamheten på regelbunden basis</a:t>
            </a:r>
          </a:p>
          <a:p>
            <a:r>
              <a:rPr lang="sv-SE" sz="2400">
                <a:solidFill>
                  <a:schemeClr val="bg1"/>
                </a:solidFill>
                <a:latin typeface="Montserrat Light" pitchFamily="2" charset="77"/>
              </a:rPr>
              <a:t>både från ledar- och spelarperspektiv. Samt att ta action på </a:t>
            </a:r>
            <a:br>
              <a:rPr lang="sv-SE" sz="2400">
                <a:solidFill>
                  <a:schemeClr val="bg1"/>
                </a:solidFill>
                <a:latin typeface="Montserrat Light" pitchFamily="2" charset="77"/>
              </a:rPr>
            </a:br>
            <a:r>
              <a:rPr lang="sv-SE" sz="2400">
                <a:solidFill>
                  <a:schemeClr val="bg1"/>
                </a:solidFill>
                <a:latin typeface="Montserrat Light" pitchFamily="2" charset="77"/>
              </a:rPr>
              <a:t>de som framkommer i utvärderingarna. </a:t>
            </a:r>
            <a:br>
              <a:rPr lang="sv-SE" sz="2400">
                <a:solidFill>
                  <a:schemeClr val="bg1"/>
                </a:solidFill>
                <a:latin typeface="Montserrat Light" pitchFamily="2" charset="77"/>
              </a:rPr>
            </a:br>
            <a:br>
              <a:rPr lang="sv-SE" sz="2400">
                <a:solidFill>
                  <a:schemeClr val="bg1"/>
                </a:solidFill>
                <a:latin typeface="Montserrat Light" pitchFamily="2" charset="77"/>
              </a:rPr>
            </a:br>
            <a:r>
              <a:rPr lang="sv-SE" sz="2400">
                <a:solidFill>
                  <a:schemeClr val="bg1"/>
                </a:solidFill>
                <a:latin typeface="Montserrat Light" pitchFamily="2" charset="77"/>
              </a:rPr>
              <a:t>På tidig blå nivå är spelarna för unga för individuella samtal, men du som ledare bör ställa öppna frågor till hela gruppen om vad dom tycker och tänker om enkla saker. I slutet på blå nivå kan ni börja med enkla individuella samtal.</a:t>
            </a:r>
          </a:p>
        </p:txBody>
      </p:sp>
      <p:sp>
        <p:nvSpPr>
          <p:cNvPr id="3" name="Platshållare för bildnummer 2">
            <a:extLst>
              <a:ext uri="{FF2B5EF4-FFF2-40B4-BE49-F238E27FC236}">
                <a16:creationId xmlns:a16="http://schemas.microsoft.com/office/drawing/2014/main" id="{2D75433B-51CC-BE08-B6EC-ADAF09400927}"/>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40</a:t>
            </a:fld>
            <a:endParaRPr lang="sv-SE"/>
          </a:p>
        </p:txBody>
      </p:sp>
    </p:spTree>
    <p:extLst>
      <p:ext uri="{BB962C8B-B14F-4D97-AF65-F5344CB8AC3E}">
        <p14:creationId xmlns:p14="http://schemas.microsoft.com/office/powerpoint/2010/main" val="193281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med rundade hörn 11">
            <a:extLst>
              <a:ext uri="{FF2B5EF4-FFF2-40B4-BE49-F238E27FC236}">
                <a16:creationId xmlns:a16="http://schemas.microsoft.com/office/drawing/2014/main" id="{ED66EFE9-DA03-4178-8D9A-2BC1F543B20D}"/>
              </a:ext>
            </a:extLst>
          </p:cNvPr>
          <p:cNvSpPr/>
          <p:nvPr/>
        </p:nvSpPr>
        <p:spPr>
          <a:xfrm>
            <a:off x="2862604" y="5687583"/>
            <a:ext cx="17428822" cy="1320215"/>
          </a:xfrm>
          <a:prstGeom prst="rect">
            <a:avLst/>
          </a:prstGeom>
          <a:solidFill>
            <a:srgbClr val="0B0C26"/>
          </a:solidFill>
          <a:ln w="7620">
            <a:solidFill>
              <a:srgbClr val="F5EF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a:solidFill>
                  <a:schemeClr val="bg1"/>
                </a:solidFill>
                <a:latin typeface="Montserrat Light" pitchFamily="2" charset="77"/>
              </a:rPr>
              <a:t>6år	7år	8år	9år	10år	11år	12år	13år	14år	15år</a:t>
            </a:r>
          </a:p>
        </p:txBody>
      </p:sp>
      <p:sp>
        <p:nvSpPr>
          <p:cNvPr id="66" name="Rektangel 65">
            <a:extLst>
              <a:ext uri="{FF2B5EF4-FFF2-40B4-BE49-F238E27FC236}">
                <a16:creationId xmlns:a16="http://schemas.microsoft.com/office/drawing/2014/main" id="{F4644D77-B3BD-43A6-8A18-B09E2810E6D3}"/>
              </a:ext>
            </a:extLst>
          </p:cNvPr>
          <p:cNvSpPr/>
          <p:nvPr/>
        </p:nvSpPr>
        <p:spPr>
          <a:xfrm>
            <a:off x="2862605" y="7841480"/>
            <a:ext cx="12231162" cy="673953"/>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Fadderlag + ungdomsfaddrar</a:t>
            </a:r>
          </a:p>
        </p:txBody>
      </p:sp>
      <p:sp>
        <p:nvSpPr>
          <p:cNvPr id="73" name="Rektangel 72">
            <a:extLst>
              <a:ext uri="{FF2B5EF4-FFF2-40B4-BE49-F238E27FC236}">
                <a16:creationId xmlns:a16="http://schemas.microsoft.com/office/drawing/2014/main" id="{31915FF3-24C8-44AB-A6C6-D5BF0A101662}"/>
              </a:ext>
            </a:extLst>
          </p:cNvPr>
          <p:cNvSpPr/>
          <p:nvPr/>
        </p:nvSpPr>
        <p:spPr>
          <a:xfrm>
            <a:off x="8729252" y="2307300"/>
            <a:ext cx="6364515" cy="662058"/>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Max 2 träning / vecka</a:t>
            </a:r>
          </a:p>
        </p:txBody>
      </p:sp>
      <p:sp>
        <p:nvSpPr>
          <p:cNvPr id="78" name="Rektangel 77">
            <a:extLst>
              <a:ext uri="{FF2B5EF4-FFF2-40B4-BE49-F238E27FC236}">
                <a16:creationId xmlns:a16="http://schemas.microsoft.com/office/drawing/2014/main" id="{B10949F4-C9F1-4863-889D-14D348869DA1}"/>
              </a:ext>
            </a:extLst>
          </p:cNvPr>
          <p:cNvSpPr/>
          <p:nvPr/>
        </p:nvSpPr>
        <p:spPr>
          <a:xfrm>
            <a:off x="8762784" y="4927978"/>
            <a:ext cx="6373514" cy="667861"/>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Blå nivå- 4vs4</a:t>
            </a:r>
          </a:p>
        </p:txBody>
      </p:sp>
      <p:sp>
        <p:nvSpPr>
          <p:cNvPr id="79" name="Rektangel 78">
            <a:extLst>
              <a:ext uri="{FF2B5EF4-FFF2-40B4-BE49-F238E27FC236}">
                <a16:creationId xmlns:a16="http://schemas.microsoft.com/office/drawing/2014/main" id="{8448FEA0-EB42-4AFD-8234-F2DEDC84E47C}"/>
              </a:ext>
            </a:extLst>
          </p:cNvPr>
          <p:cNvSpPr/>
          <p:nvPr/>
        </p:nvSpPr>
        <p:spPr>
          <a:xfrm>
            <a:off x="15183684" y="4923086"/>
            <a:ext cx="5105488" cy="672746"/>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Röd nivå- 5vs5 </a:t>
            </a:r>
          </a:p>
        </p:txBody>
      </p:sp>
      <p:sp>
        <p:nvSpPr>
          <p:cNvPr id="34" name="Rektangel 33">
            <a:extLst>
              <a:ext uri="{FF2B5EF4-FFF2-40B4-BE49-F238E27FC236}">
                <a16:creationId xmlns:a16="http://schemas.microsoft.com/office/drawing/2014/main" id="{EE71E4A4-4272-45CE-BB1E-8A8C895B25EB}"/>
              </a:ext>
            </a:extLst>
          </p:cNvPr>
          <p:cNvSpPr/>
          <p:nvPr/>
        </p:nvSpPr>
        <p:spPr>
          <a:xfrm>
            <a:off x="8729252" y="9374832"/>
            <a:ext cx="1838658" cy="62945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GU</a:t>
            </a:r>
          </a:p>
        </p:txBody>
      </p:sp>
      <p:sp>
        <p:nvSpPr>
          <p:cNvPr id="35" name="Rektangel 34">
            <a:extLst>
              <a:ext uri="{FF2B5EF4-FFF2-40B4-BE49-F238E27FC236}">
                <a16:creationId xmlns:a16="http://schemas.microsoft.com/office/drawing/2014/main" id="{6704CB37-CFE1-4C64-9621-58A37BF42C72}"/>
              </a:ext>
            </a:extLst>
          </p:cNvPr>
          <p:cNvSpPr/>
          <p:nvPr/>
        </p:nvSpPr>
        <p:spPr>
          <a:xfrm>
            <a:off x="10567910" y="9374832"/>
            <a:ext cx="4525857" cy="62945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Blå Steg 1</a:t>
            </a:r>
          </a:p>
        </p:txBody>
      </p:sp>
      <p:sp>
        <p:nvSpPr>
          <p:cNvPr id="42" name="Rektangel 41">
            <a:extLst>
              <a:ext uri="{FF2B5EF4-FFF2-40B4-BE49-F238E27FC236}">
                <a16:creationId xmlns:a16="http://schemas.microsoft.com/office/drawing/2014/main" id="{28EFFA6C-AB18-4D5E-82EF-1344282DDE00}"/>
              </a:ext>
            </a:extLst>
          </p:cNvPr>
          <p:cNvSpPr/>
          <p:nvPr/>
        </p:nvSpPr>
        <p:spPr>
          <a:xfrm>
            <a:off x="8729252" y="10808161"/>
            <a:ext cx="6454432" cy="646963"/>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Utbyte på blå nivå</a:t>
            </a:r>
          </a:p>
        </p:txBody>
      </p:sp>
      <p:sp>
        <p:nvSpPr>
          <p:cNvPr id="45" name="Rektangel 44">
            <a:extLst>
              <a:ext uri="{FF2B5EF4-FFF2-40B4-BE49-F238E27FC236}">
                <a16:creationId xmlns:a16="http://schemas.microsoft.com/office/drawing/2014/main" id="{D342DB6D-ABCE-459C-8CE5-40135B9B4061}"/>
              </a:ext>
            </a:extLst>
          </p:cNvPr>
          <p:cNvSpPr/>
          <p:nvPr/>
        </p:nvSpPr>
        <p:spPr>
          <a:xfrm>
            <a:off x="2862603" y="11654623"/>
            <a:ext cx="17430694" cy="690872"/>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Födelsedagsuppskattning, kickoff,  julaktivitet och säsongsavslutning</a:t>
            </a:r>
          </a:p>
        </p:txBody>
      </p:sp>
      <p:sp>
        <p:nvSpPr>
          <p:cNvPr id="55" name="Rektangel 54">
            <a:extLst>
              <a:ext uri="{FF2B5EF4-FFF2-40B4-BE49-F238E27FC236}">
                <a16:creationId xmlns:a16="http://schemas.microsoft.com/office/drawing/2014/main" id="{7B5D4F77-A53A-4AFC-BE67-9F95076A777D}"/>
              </a:ext>
            </a:extLst>
          </p:cNvPr>
          <p:cNvSpPr/>
          <p:nvPr/>
        </p:nvSpPr>
        <p:spPr>
          <a:xfrm>
            <a:off x="13708936" y="10045078"/>
            <a:ext cx="2949496" cy="722289"/>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Utbyte med blå/röd</a:t>
            </a:r>
          </a:p>
        </p:txBody>
      </p:sp>
      <p:sp>
        <p:nvSpPr>
          <p:cNvPr id="2" name="Rubrik 1">
            <a:extLst>
              <a:ext uri="{FF2B5EF4-FFF2-40B4-BE49-F238E27FC236}">
                <a16:creationId xmlns:a16="http://schemas.microsoft.com/office/drawing/2014/main" id="{D10CC7E2-682A-6A53-26E8-798AE5FCB653}"/>
              </a:ext>
            </a:extLst>
          </p:cNvPr>
          <p:cNvSpPr>
            <a:spLocks noGrp="1"/>
          </p:cNvSpPr>
          <p:nvPr>
            <p:ph type="title"/>
          </p:nvPr>
        </p:nvSpPr>
        <p:spPr>
          <a:xfrm>
            <a:off x="2734482" y="526862"/>
            <a:ext cx="21029831" cy="1360358"/>
          </a:xfrm>
        </p:spPr>
        <p:txBody>
          <a:bodyPr>
            <a:normAutofit/>
          </a:bodyPr>
          <a:lstStyle/>
          <a:p>
            <a:r>
              <a:rPr lang="sv-SE" sz="9000">
                <a:solidFill>
                  <a:srgbClr val="F5EF88"/>
                </a:solidFill>
                <a:latin typeface="Mongoose Regular" panose="02000000000000000000" pitchFamily="2" charset="77"/>
              </a:rPr>
              <a:t>EXEMPEL PÅ TIDSLINJE I FÖRENINGEN- </a:t>
            </a:r>
            <a:r>
              <a:rPr lang="sv-SE" sz="9000">
                <a:solidFill>
                  <a:schemeClr val="bg1"/>
                </a:solidFill>
                <a:latin typeface="Mongoose Regular" panose="02000000000000000000" pitchFamily="2" charset="77"/>
              </a:rPr>
              <a:t>Blå nivå</a:t>
            </a:r>
          </a:p>
        </p:txBody>
      </p:sp>
      <p:sp>
        <p:nvSpPr>
          <p:cNvPr id="3" name="Platshållare för bildnummer 2">
            <a:extLst>
              <a:ext uri="{FF2B5EF4-FFF2-40B4-BE49-F238E27FC236}">
                <a16:creationId xmlns:a16="http://schemas.microsoft.com/office/drawing/2014/main" id="{12DE9ADD-52CF-B7C4-3D24-E959F3C96D0E}"/>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41</a:t>
            </a:fld>
            <a:endParaRPr lang="sv-SE"/>
          </a:p>
        </p:txBody>
      </p:sp>
      <p:sp>
        <p:nvSpPr>
          <p:cNvPr id="5" name="Rektangel 4">
            <a:extLst>
              <a:ext uri="{FF2B5EF4-FFF2-40B4-BE49-F238E27FC236}">
                <a16:creationId xmlns:a16="http://schemas.microsoft.com/office/drawing/2014/main" id="{57C605AC-A426-90A3-F0E8-CDCFB27D1A33}"/>
              </a:ext>
            </a:extLst>
          </p:cNvPr>
          <p:cNvSpPr/>
          <p:nvPr/>
        </p:nvSpPr>
        <p:spPr>
          <a:xfrm>
            <a:off x="8729252" y="4066414"/>
            <a:ext cx="6364515" cy="662058"/>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Seriespel blå nivå</a:t>
            </a:r>
          </a:p>
        </p:txBody>
      </p:sp>
      <p:sp>
        <p:nvSpPr>
          <p:cNvPr id="6" name="Rektangel 5">
            <a:extLst>
              <a:ext uri="{FF2B5EF4-FFF2-40B4-BE49-F238E27FC236}">
                <a16:creationId xmlns:a16="http://schemas.microsoft.com/office/drawing/2014/main" id="{8037E638-476E-A2CA-E1BA-575EADD46CFB}"/>
              </a:ext>
            </a:extLst>
          </p:cNvPr>
          <p:cNvSpPr/>
          <p:nvPr/>
        </p:nvSpPr>
        <p:spPr>
          <a:xfrm>
            <a:off x="2862602" y="4927971"/>
            <a:ext cx="5855173" cy="667861"/>
          </a:xfrm>
          <a:prstGeom prst="rect">
            <a:avLst/>
          </a:prstGeom>
          <a:noFill/>
          <a:ln w="762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Grön nivå- 3vs3</a:t>
            </a:r>
          </a:p>
        </p:txBody>
      </p:sp>
    </p:spTree>
    <p:extLst>
      <p:ext uri="{BB962C8B-B14F-4D97-AF65-F5344CB8AC3E}">
        <p14:creationId xmlns:p14="http://schemas.microsoft.com/office/powerpoint/2010/main" val="138811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med rundade hörn 11">
            <a:extLst>
              <a:ext uri="{FF2B5EF4-FFF2-40B4-BE49-F238E27FC236}">
                <a16:creationId xmlns:a16="http://schemas.microsoft.com/office/drawing/2014/main" id="{768E3A1C-6EA2-420F-A8FC-5289499E2B71}"/>
              </a:ext>
            </a:extLst>
          </p:cNvPr>
          <p:cNvSpPr/>
          <p:nvPr/>
        </p:nvSpPr>
        <p:spPr>
          <a:xfrm>
            <a:off x="2865438" y="5587535"/>
            <a:ext cx="17425987" cy="1661886"/>
          </a:xfrm>
          <a:prstGeom prst="rect">
            <a:avLst/>
          </a:prstGeom>
          <a:noFill/>
          <a:ln w="6350">
            <a:solidFill>
              <a:srgbClr val="F5EF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a:solidFill>
                  <a:schemeClr val="bg1"/>
                </a:solidFill>
                <a:latin typeface="Montserrat Light" pitchFamily="2" charset="77"/>
              </a:rPr>
              <a:t>Augusti	 September	      Oktober	     November	      December        Januari	       Februari	            Mars	          April</a:t>
            </a:r>
          </a:p>
        </p:txBody>
      </p:sp>
      <p:sp>
        <p:nvSpPr>
          <p:cNvPr id="17" name="Rektangel 16">
            <a:extLst>
              <a:ext uri="{FF2B5EF4-FFF2-40B4-BE49-F238E27FC236}">
                <a16:creationId xmlns:a16="http://schemas.microsoft.com/office/drawing/2014/main" id="{F2ED8D39-9118-4025-93B9-DF0FFBAE4869}"/>
              </a:ext>
            </a:extLst>
          </p:cNvPr>
          <p:cNvSpPr/>
          <p:nvPr/>
        </p:nvSpPr>
        <p:spPr>
          <a:xfrm>
            <a:off x="7476371" y="7450966"/>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blå nivå</a:t>
            </a:r>
          </a:p>
        </p:txBody>
      </p:sp>
      <p:sp>
        <p:nvSpPr>
          <p:cNvPr id="22" name="Rektangel 21">
            <a:extLst>
              <a:ext uri="{FF2B5EF4-FFF2-40B4-BE49-F238E27FC236}">
                <a16:creationId xmlns:a16="http://schemas.microsoft.com/office/drawing/2014/main" id="{76ABC2DC-1467-425B-9473-182BD3847C40}"/>
              </a:ext>
            </a:extLst>
          </p:cNvPr>
          <p:cNvSpPr/>
          <p:nvPr/>
        </p:nvSpPr>
        <p:spPr>
          <a:xfrm>
            <a:off x="10914335" y="7450965"/>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blå nivå</a:t>
            </a:r>
          </a:p>
        </p:txBody>
      </p:sp>
      <p:sp>
        <p:nvSpPr>
          <p:cNvPr id="25" name="Rektangel 24">
            <a:extLst>
              <a:ext uri="{FF2B5EF4-FFF2-40B4-BE49-F238E27FC236}">
                <a16:creationId xmlns:a16="http://schemas.microsoft.com/office/drawing/2014/main" id="{94FB518D-9AFE-4239-9C62-4C31918BB9E0}"/>
              </a:ext>
            </a:extLst>
          </p:cNvPr>
          <p:cNvSpPr/>
          <p:nvPr/>
        </p:nvSpPr>
        <p:spPr>
          <a:xfrm>
            <a:off x="14352300" y="7495672"/>
            <a:ext cx="2406419"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a:solidFill>
                  <a:schemeClr val="bg1"/>
                </a:solidFill>
                <a:latin typeface="Montserrat Light" pitchFamily="2" charset="77"/>
              </a:rPr>
              <a:t>Utbyte på blå nivå</a:t>
            </a:r>
          </a:p>
        </p:txBody>
      </p:sp>
      <p:sp>
        <p:nvSpPr>
          <p:cNvPr id="46" name="Rektangel 45">
            <a:extLst>
              <a:ext uri="{FF2B5EF4-FFF2-40B4-BE49-F238E27FC236}">
                <a16:creationId xmlns:a16="http://schemas.microsoft.com/office/drawing/2014/main" id="{E5FA560C-C9F3-48E5-9B71-DF632B8A891A}"/>
              </a:ext>
            </a:extLst>
          </p:cNvPr>
          <p:cNvSpPr/>
          <p:nvPr/>
        </p:nvSpPr>
        <p:spPr>
          <a:xfrm>
            <a:off x="5431774" y="2162406"/>
            <a:ext cx="5482561"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Utbildningar</a:t>
            </a:r>
          </a:p>
        </p:txBody>
      </p:sp>
      <p:sp>
        <p:nvSpPr>
          <p:cNvPr id="47" name="Rektangel 46">
            <a:extLst>
              <a:ext uri="{FF2B5EF4-FFF2-40B4-BE49-F238E27FC236}">
                <a16:creationId xmlns:a16="http://schemas.microsoft.com/office/drawing/2014/main" id="{ACDE364C-1461-46EC-9B24-9389D00CF933}"/>
              </a:ext>
            </a:extLst>
          </p:cNvPr>
          <p:cNvSpPr/>
          <p:nvPr/>
        </p:nvSpPr>
        <p:spPr>
          <a:xfrm>
            <a:off x="7476371" y="4758713"/>
            <a:ext cx="1377697"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Uppstart</a:t>
            </a:r>
          </a:p>
        </p:txBody>
      </p:sp>
      <p:sp>
        <p:nvSpPr>
          <p:cNvPr id="48" name="Rektangel 47">
            <a:extLst>
              <a:ext uri="{FF2B5EF4-FFF2-40B4-BE49-F238E27FC236}">
                <a16:creationId xmlns:a16="http://schemas.microsoft.com/office/drawing/2014/main" id="{C509FAC8-B5EE-4F44-A06E-3616EB4D6DE8}"/>
              </a:ext>
            </a:extLst>
          </p:cNvPr>
          <p:cNvSpPr/>
          <p:nvPr/>
        </p:nvSpPr>
        <p:spPr>
          <a:xfrm>
            <a:off x="11605667" y="4758713"/>
            <a:ext cx="1663096" cy="646963"/>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Julaktivitet</a:t>
            </a:r>
          </a:p>
        </p:txBody>
      </p:sp>
      <p:sp>
        <p:nvSpPr>
          <p:cNvPr id="49" name="Rektangel 48">
            <a:extLst>
              <a:ext uri="{FF2B5EF4-FFF2-40B4-BE49-F238E27FC236}">
                <a16:creationId xmlns:a16="http://schemas.microsoft.com/office/drawing/2014/main" id="{F2528518-EFE1-40B7-B91C-99DA73A3B6CB}"/>
              </a:ext>
            </a:extLst>
          </p:cNvPr>
          <p:cNvSpPr/>
          <p:nvPr/>
        </p:nvSpPr>
        <p:spPr>
          <a:xfrm>
            <a:off x="16027399" y="4485404"/>
            <a:ext cx="1663096" cy="975580"/>
          </a:xfrm>
          <a:prstGeom prst="rect">
            <a:avLst/>
          </a:prstGeom>
          <a:noFill/>
          <a:ln w="6350">
            <a:solidFill>
              <a:srgbClr val="F5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1"/>
                </a:solidFill>
                <a:latin typeface="Montserrat Light" pitchFamily="2" charset="77"/>
              </a:rPr>
              <a:t>Säsongs-avslutning</a:t>
            </a:r>
          </a:p>
        </p:txBody>
      </p:sp>
      <p:sp>
        <p:nvSpPr>
          <p:cNvPr id="3" name="Rubrik 1">
            <a:extLst>
              <a:ext uri="{FF2B5EF4-FFF2-40B4-BE49-F238E27FC236}">
                <a16:creationId xmlns:a16="http://schemas.microsoft.com/office/drawing/2014/main" id="{E17DDC91-8F43-2F3C-488E-78EF40501254}"/>
              </a:ext>
            </a:extLst>
          </p:cNvPr>
          <p:cNvSpPr txBox="1">
            <a:spLocks/>
          </p:cNvSpPr>
          <p:nvPr/>
        </p:nvSpPr>
        <p:spPr>
          <a:xfrm>
            <a:off x="2734482" y="526862"/>
            <a:ext cx="21029831" cy="1360358"/>
          </a:xfrm>
          <a:prstGeom prst="rect">
            <a:avLst/>
          </a:prstGeom>
        </p:spPr>
        <p:txBody>
          <a:bodyPr vert="horz" lIns="91440" tIns="45720" rIns="91440" bIns="45720" rtlCol="0" anchor="ctr">
            <a:normAutofit/>
          </a:bodyPr>
          <a:lst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a:lstStyle>
          <a:p>
            <a:r>
              <a:rPr lang="sv-SE" sz="9000">
                <a:solidFill>
                  <a:srgbClr val="F5EF88"/>
                </a:solidFill>
                <a:latin typeface="Mongoose Regular" panose="02000000000000000000" pitchFamily="2" charset="77"/>
              </a:rPr>
              <a:t>EXEMPEL PÅ SÄSONGSPLANERING FÖR LEDARE</a:t>
            </a:r>
          </a:p>
        </p:txBody>
      </p:sp>
      <p:sp>
        <p:nvSpPr>
          <p:cNvPr id="2" name="Platshållare för bildnummer 1">
            <a:extLst>
              <a:ext uri="{FF2B5EF4-FFF2-40B4-BE49-F238E27FC236}">
                <a16:creationId xmlns:a16="http://schemas.microsoft.com/office/drawing/2014/main" id="{A48A68EF-CACA-BBBF-E95D-911379259146}"/>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42</a:t>
            </a:fld>
            <a:endParaRPr lang="sv-SE"/>
          </a:p>
        </p:txBody>
      </p:sp>
    </p:spTree>
    <p:extLst>
      <p:ext uri="{BB962C8B-B14F-4D97-AF65-F5344CB8AC3E}">
        <p14:creationId xmlns:p14="http://schemas.microsoft.com/office/powerpoint/2010/main" val="355845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med rundade hörn 11">
            <a:extLst>
              <a:ext uri="{FF2B5EF4-FFF2-40B4-BE49-F238E27FC236}">
                <a16:creationId xmlns:a16="http://schemas.microsoft.com/office/drawing/2014/main" id="{EA7317B2-2B8A-4443-9A29-5BF2E928C89D}"/>
              </a:ext>
            </a:extLst>
          </p:cNvPr>
          <p:cNvSpPr/>
          <p:nvPr/>
        </p:nvSpPr>
        <p:spPr>
          <a:xfrm>
            <a:off x="914401" y="5457995"/>
            <a:ext cx="10210799" cy="5536576"/>
          </a:xfrm>
          <a:prstGeom prst="roundRect">
            <a:avLst/>
          </a:prstGeom>
          <a:noFill/>
          <a:ln w="6350">
            <a:solidFill>
              <a:srgbClr val="F5EF88"/>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l">
              <a:buNone/>
            </a:pPr>
            <a:r>
              <a:rPr lang="sv-SE" sz="2800" b="0" i="0">
                <a:solidFill>
                  <a:schemeClr val="bg1"/>
                </a:solidFill>
                <a:effectLst/>
                <a:latin typeface="Montserrat Light" panose="00000400000000000000" pitchFamily="2" charset="0"/>
                <a:cs typeface="Assistant" pitchFamily="2" charset="-79"/>
              </a:rPr>
              <a:t>På denna nivå betonas att barnen lär sig att träna. Verksamheten har en tydligare inriktning på att lära sig innebandyteknik, själva spelet och allmänna idrottsliga färdigheter. Tävlingar förekommer och är avpassade för ålder och mognad, men det är inte fokus för verksamheten. Utövande av andra idrotter och aktiviteter främjas.</a:t>
            </a:r>
            <a:br>
              <a:rPr lang="sv-SE" sz="2800" b="0" i="0">
                <a:solidFill>
                  <a:schemeClr val="bg1"/>
                </a:solidFill>
                <a:effectLst/>
                <a:latin typeface="Montserrat Light" panose="00000400000000000000" pitchFamily="2" charset="0"/>
                <a:cs typeface="Assistant" pitchFamily="2" charset="-79"/>
              </a:rPr>
            </a:br>
            <a:endParaRPr lang="sv-SE" sz="2800" b="0" i="0">
              <a:solidFill>
                <a:schemeClr val="bg1"/>
              </a:solidFill>
              <a:effectLst/>
              <a:latin typeface="Montserrat Light" panose="00000400000000000000" pitchFamily="2" charset="0"/>
              <a:cs typeface="Assistant" pitchFamily="2" charset="-79"/>
            </a:endParaRPr>
          </a:p>
          <a:p>
            <a:pPr algn="l"/>
            <a:r>
              <a:rPr lang="sv-SE" sz="2800" b="0" i="0">
                <a:solidFill>
                  <a:schemeClr val="bg1"/>
                </a:solidFill>
                <a:effectLst/>
                <a:latin typeface="Montserrat Light" panose="00000400000000000000" pitchFamily="2" charset="0"/>
                <a:cs typeface="Assistant" pitchFamily="2" charset="-79"/>
              </a:rPr>
              <a:t>Som ledare eftersträvar man att erbjuda en varierad och lustfylld träning som innehåller individuella utmaningar. Lärande och individuell utveckling betonas i jämförelse med resultatmål.</a:t>
            </a:r>
          </a:p>
          <a:p>
            <a:pPr algn="l"/>
            <a:endParaRPr lang="sv-SE" sz="3200">
              <a:solidFill>
                <a:schemeClr val="bg1"/>
              </a:solidFill>
              <a:latin typeface="Montserrat Light" pitchFamily="2" charset="77"/>
            </a:endParaRPr>
          </a:p>
        </p:txBody>
      </p:sp>
      <p:sp>
        <p:nvSpPr>
          <p:cNvPr id="14" name="Rektangel med rundade hörn 11">
            <a:extLst>
              <a:ext uri="{FF2B5EF4-FFF2-40B4-BE49-F238E27FC236}">
                <a16:creationId xmlns:a16="http://schemas.microsoft.com/office/drawing/2014/main" id="{B72EEE9B-0DDD-BF2D-DB73-C4C07E836AAC}"/>
              </a:ext>
            </a:extLst>
          </p:cNvPr>
          <p:cNvSpPr/>
          <p:nvPr/>
        </p:nvSpPr>
        <p:spPr>
          <a:xfrm>
            <a:off x="914401" y="1843653"/>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sv-SE" sz="8500">
                <a:solidFill>
                  <a:srgbClr val="F5EF88"/>
                </a:solidFill>
                <a:latin typeface="Mongoose Regular"/>
              </a:rPr>
              <a:t>SIU- </a:t>
            </a:r>
            <a:r>
              <a:rPr lang="sv-SE" sz="8500">
                <a:solidFill>
                  <a:schemeClr val="bg1"/>
                </a:solidFill>
                <a:latin typeface="Mongoose Regular"/>
              </a:rPr>
              <a:t>Blå nivå  (Lära sig träna, 9-12 år)</a:t>
            </a:r>
          </a:p>
          <a:p>
            <a:pPr algn="ctr"/>
            <a:endParaRPr lang="sv-SE" sz="3200" b="1">
              <a:solidFill>
                <a:srgbClr val="F5EF88"/>
              </a:solidFill>
              <a:latin typeface="Montserrat SemiBold" pitchFamily="2" charset="77"/>
            </a:endParaRPr>
          </a:p>
        </p:txBody>
      </p:sp>
      <p:cxnSp>
        <p:nvCxnSpPr>
          <p:cNvPr id="17" name="Rak 16">
            <a:extLst>
              <a:ext uri="{FF2B5EF4-FFF2-40B4-BE49-F238E27FC236}">
                <a16:creationId xmlns:a16="http://schemas.microsoft.com/office/drawing/2014/main" id="{6A8D406F-D1C8-2BD3-75B7-BA5194EC4627}"/>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04F79AD1-40C7-8601-ACC6-153581813990}"/>
              </a:ext>
            </a:extLst>
          </p:cNvPr>
          <p:cNvCxnSpPr>
            <a:cxnSpLocks/>
          </p:cNvCxnSpPr>
          <p:nvPr/>
        </p:nvCxnSpPr>
        <p:spPr>
          <a:xfrm>
            <a:off x="-264695" y="3344418"/>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07E9D8E8-DBFB-D945-C7C6-DC375FFF06D4}"/>
              </a:ext>
            </a:extLst>
          </p:cNvPr>
          <p:cNvSpPr>
            <a:spLocks noGrp="1"/>
          </p:cNvSpPr>
          <p:nvPr>
            <p:ph type="sldNum" sz="quarter" idx="4294967295"/>
          </p:nvPr>
        </p:nvSpPr>
        <p:spPr>
          <a:xfrm>
            <a:off x="23007870" y="12353928"/>
            <a:ext cx="1460447" cy="730251"/>
          </a:xfrm>
        </p:spPr>
        <p:txBody>
          <a:bodyPr/>
          <a:lstStyle/>
          <a:p>
            <a:fld id="{5F919A4E-C2E9-6148-8511-58460454BFB7}" type="slidenum">
              <a:rPr lang="sv-SE" smtClean="0"/>
              <a:t>5</a:t>
            </a:fld>
            <a:endParaRPr lang="sv-SE"/>
          </a:p>
        </p:txBody>
      </p:sp>
      <p:pic>
        <p:nvPicPr>
          <p:cNvPr id="1028" name="Picture 4" descr="En bild som visar text, skärmbild, Operativsystem, Teckensnitt&#10;&#10;Automatiskt genererad beskrivning">
            <a:extLst>
              <a:ext uri="{FF2B5EF4-FFF2-40B4-BE49-F238E27FC236}">
                <a16:creationId xmlns:a16="http://schemas.microsoft.com/office/drawing/2014/main" id="{EA69A52D-A30F-098A-D826-91F437FB6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4481" y="4242779"/>
            <a:ext cx="13196589" cy="784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6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1" y="4514850"/>
            <a:ext cx="21029613" cy="2649538"/>
          </a:xfrm>
        </p:spPr>
        <p:txBody>
          <a:bodyPr>
            <a:normAutofit fontScale="90000"/>
          </a:bodyPr>
          <a:lstStyle/>
          <a:p>
            <a:pPr algn="ctr"/>
            <a:r>
              <a:rPr lang="sv-SE" sz="15999">
                <a:solidFill>
                  <a:srgbClr val="F5EF88"/>
                </a:solidFill>
                <a:latin typeface="Mongoose Regular" panose="02000000000000000000" pitchFamily="2" charset="77"/>
              </a:rPr>
              <a:t>Den goda innebandymiljön </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Blå nivå</a:t>
            </a:r>
          </a:p>
        </p:txBody>
      </p:sp>
    </p:spTree>
    <p:extLst>
      <p:ext uri="{BB962C8B-B14F-4D97-AF65-F5344CB8AC3E}">
        <p14:creationId xmlns:p14="http://schemas.microsoft.com/office/powerpoint/2010/main" val="26712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D1EB8-05CE-CA98-64B7-8EA0021C05DF}"/>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871A04DC-0696-E1F8-7135-4DC70540098A}"/>
              </a:ext>
            </a:extLst>
          </p:cNvPr>
          <p:cNvSpPr/>
          <p:nvPr/>
        </p:nvSpPr>
        <p:spPr>
          <a:xfrm>
            <a:off x="674915" y="667997"/>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Den goda innebandymiljön-</a:t>
            </a:r>
            <a:r>
              <a:rPr kumimoji="0" lang="sv-SE" sz="8500" b="0" i="0" u="none" strike="noStrike" kern="1200" cap="none" spc="0" normalizeH="0" baseline="0" noProof="0">
                <a:ln>
                  <a:noFill/>
                </a:ln>
                <a:solidFill>
                  <a:schemeClr val="bg1"/>
                </a:solidFill>
                <a:effectLst/>
                <a:uLnTx/>
                <a:uFillTx/>
                <a:latin typeface="Mongoose Regular"/>
                <a:ea typeface="+mn-ea"/>
                <a:cs typeface="+mn-cs"/>
              </a:rPr>
              <a:t> </a:t>
            </a:r>
            <a:r>
              <a:rPr lang="sv-SE" sz="8500">
                <a:solidFill>
                  <a:schemeClr val="bg1"/>
                </a:solidFill>
                <a:latin typeface="Mongoose Regular"/>
              </a:rPr>
              <a:t>Blå</a:t>
            </a:r>
            <a:r>
              <a:rPr kumimoji="0" lang="sv-SE" sz="8500" b="0" i="0" u="none" strike="noStrike" kern="1200" cap="none" spc="0" normalizeH="0" baseline="0" noProof="0">
                <a:ln>
                  <a:noFill/>
                </a:ln>
                <a:solidFill>
                  <a:schemeClr val="bg1"/>
                </a:solidFill>
                <a:effectLst/>
                <a:uLnTx/>
                <a:uFillTx/>
                <a:latin typeface="Mongoose Regular"/>
                <a:ea typeface="+mn-ea"/>
                <a:cs typeface="+mn-cs"/>
              </a:rPr>
              <a:t> nivå </a:t>
            </a: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cxnSp>
        <p:nvCxnSpPr>
          <p:cNvPr id="17" name="Rak 16">
            <a:extLst>
              <a:ext uri="{FF2B5EF4-FFF2-40B4-BE49-F238E27FC236}">
                <a16:creationId xmlns:a16="http://schemas.microsoft.com/office/drawing/2014/main" id="{C4FF9E61-EFC1-12F1-7A43-8748858A666E}"/>
              </a:ext>
            </a:extLst>
          </p:cNvPr>
          <p:cNvCxnSpPr>
            <a:cxnSpLocks/>
          </p:cNvCxnSpPr>
          <p:nvPr/>
        </p:nvCxnSpPr>
        <p:spPr>
          <a:xfrm>
            <a:off x="-504181" y="773960"/>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489859F2-9B6D-5E63-AEF8-2890DCE77CBB}"/>
              </a:ext>
            </a:extLst>
          </p:cNvPr>
          <p:cNvCxnSpPr>
            <a:cxnSpLocks/>
          </p:cNvCxnSpPr>
          <p:nvPr/>
        </p:nvCxnSpPr>
        <p:spPr>
          <a:xfrm>
            <a:off x="-504181" y="2168762"/>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6DDDE205-B496-73E2-8F64-A93C9032F6D9}"/>
              </a:ext>
            </a:extLst>
          </p:cNvPr>
          <p:cNvSpPr>
            <a:spLocks noChangeArrowheads="1"/>
          </p:cNvSpPr>
          <p:nvPr/>
        </p:nvSpPr>
        <p:spPr bwMode="auto">
          <a:xfrm>
            <a:off x="2486529" y="1952832"/>
            <a:ext cx="18930381" cy="114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sv-SE" sz="2800" b="1">
                <a:solidFill>
                  <a:schemeClr val="bg1"/>
                </a:solidFill>
                <a:latin typeface="Montserrat Light" panose="00000400000000000000" pitchFamily="2" charset="0"/>
              </a:rPr>
              <a:t>Den goda innebandymiljön</a:t>
            </a:r>
            <a:r>
              <a:rPr lang="sv-SE" sz="2800">
                <a:solidFill>
                  <a:schemeClr val="bg1"/>
                </a:solidFill>
                <a:latin typeface="Montserrat Light" panose="00000400000000000000" pitchFamily="2" charset="0"/>
              </a:rPr>
              <a:t> i Svensk Innebandys Utvecklingsmodell (SIU) syftar till att skapa en trygg och utvecklande miljö för alla spelare. Denna miljö omfattar flera nivåer, från laget och föreningen till den bredare samhällskontexten, och betonar faktorer som främjar lärande, välmående och utveckling.</a:t>
            </a:r>
            <a:br>
              <a:rPr lang="sv-SE" sz="2800">
                <a:solidFill>
                  <a:schemeClr val="bg1"/>
                </a:solidFill>
                <a:latin typeface="Montserrat Light" panose="00000400000000000000" pitchFamily="2" charset="0"/>
              </a:rPr>
            </a:br>
            <a:endParaRPr lang="sv-SE" sz="2800">
              <a:solidFill>
                <a:schemeClr val="bg1"/>
              </a:solidFill>
              <a:latin typeface="Montserrat Light" panose="00000400000000000000" pitchFamily="2" charset="0"/>
            </a:endParaRPr>
          </a:p>
          <a:p>
            <a:r>
              <a:rPr lang="sv-SE" sz="2800" b="1">
                <a:solidFill>
                  <a:schemeClr val="bg1"/>
                </a:solidFill>
                <a:latin typeface="Montserrat Light" panose="00000400000000000000" pitchFamily="2" charset="0"/>
              </a:rPr>
              <a:t>På blå nivå, som riktar sig till åldrarna 9-12 år, är det särskilt viktigt att:</a:t>
            </a:r>
            <a:br>
              <a:rPr lang="sv-SE" sz="2800">
                <a:solidFill>
                  <a:schemeClr val="bg1"/>
                </a:solidFill>
                <a:latin typeface="Montserrat Light" panose="00000400000000000000" pitchFamily="2" charset="0"/>
              </a:rPr>
            </a:br>
            <a:endParaRPr lang="sv-SE" sz="2800">
              <a:solidFill>
                <a:schemeClr val="bg1"/>
              </a:solidFill>
              <a:latin typeface="Montserrat Light" panose="00000400000000000000" pitchFamily="2" charset="0"/>
            </a:endParaRPr>
          </a:p>
          <a:p>
            <a:pPr marL="457200" indent="-457200">
              <a:buFont typeface="Arial" panose="020B0604020202020204" pitchFamily="34" charset="0"/>
              <a:buChar char="•"/>
            </a:pPr>
            <a:r>
              <a:rPr lang="sv-SE" sz="2800" b="1">
                <a:solidFill>
                  <a:srgbClr val="F1EB74"/>
                </a:solidFill>
                <a:latin typeface="Montserrat Light" panose="00000400000000000000" pitchFamily="2" charset="0"/>
              </a:rPr>
              <a:t>Lära sig träna: </a:t>
            </a:r>
            <a:r>
              <a:rPr lang="sv-SE" sz="2800">
                <a:solidFill>
                  <a:srgbClr val="F1EB74"/>
                </a:solidFill>
                <a:latin typeface="Montserrat Light" panose="00000400000000000000" pitchFamily="2" charset="0"/>
              </a:rPr>
              <a:t>Fokusera på att utveckla innebandyteknik, spelförståelse och allmänna idrottsliga färdigheter genom varierad och lustfylld träning. Individuell utveckling ska alltid prioriteras framför resultatmål.</a:t>
            </a:r>
            <a:br>
              <a:rPr lang="sv-SE" sz="2800">
                <a:solidFill>
                  <a:srgbClr val="F1EB74"/>
                </a:solidFill>
                <a:latin typeface="Montserrat Light" panose="00000400000000000000" pitchFamily="2" charset="0"/>
              </a:rPr>
            </a:br>
            <a:endParaRPr lang="sv-SE" sz="2800">
              <a:solidFill>
                <a:srgbClr val="F1EB74"/>
              </a:solidFill>
              <a:latin typeface="Montserrat Light" panose="00000400000000000000" pitchFamily="2" charset="0"/>
            </a:endParaRPr>
          </a:p>
          <a:p>
            <a:pPr marL="457200" indent="-457200">
              <a:buFont typeface="Arial" panose="020B0604020202020204" pitchFamily="34" charset="0"/>
              <a:buChar char="•"/>
            </a:pPr>
            <a:r>
              <a:rPr lang="sv-SE" sz="2800" b="1">
                <a:solidFill>
                  <a:srgbClr val="F1EB74"/>
                </a:solidFill>
                <a:latin typeface="Montserrat Light" panose="00000400000000000000" pitchFamily="2" charset="0"/>
              </a:rPr>
              <a:t>Uppmuntra till allsidighet: </a:t>
            </a:r>
            <a:r>
              <a:rPr lang="sv-SE" sz="2800">
                <a:solidFill>
                  <a:srgbClr val="F1EB74"/>
                </a:solidFill>
                <a:latin typeface="Montserrat Light" panose="00000400000000000000" pitchFamily="2" charset="0"/>
              </a:rPr>
              <a:t>Fortsätt att uppmuntra barn att delta i flera idrotter och aktiviteter för att bygga en bred rörelsebas.</a:t>
            </a:r>
            <a:br>
              <a:rPr lang="sv-SE" sz="2800">
                <a:solidFill>
                  <a:srgbClr val="F1EB74"/>
                </a:solidFill>
                <a:latin typeface="Montserrat Light" panose="00000400000000000000" pitchFamily="2" charset="0"/>
              </a:rPr>
            </a:br>
            <a:endParaRPr lang="sv-SE" sz="2800">
              <a:solidFill>
                <a:srgbClr val="F1EB74"/>
              </a:solidFill>
              <a:latin typeface="Montserrat Light" panose="00000400000000000000" pitchFamily="2" charset="0"/>
            </a:endParaRPr>
          </a:p>
          <a:p>
            <a:pPr marL="457200" indent="-457200">
              <a:buFont typeface="Arial" panose="020B0604020202020204" pitchFamily="34" charset="0"/>
              <a:buChar char="•"/>
            </a:pPr>
            <a:r>
              <a:rPr lang="sv-SE" sz="2800" b="1">
                <a:solidFill>
                  <a:srgbClr val="F1EB74"/>
                </a:solidFill>
                <a:latin typeface="Montserrat Light" panose="00000400000000000000" pitchFamily="2" charset="0"/>
              </a:rPr>
              <a:t>Anpassa träningen efter individen: </a:t>
            </a:r>
            <a:r>
              <a:rPr lang="sv-SE" sz="2800">
                <a:solidFill>
                  <a:srgbClr val="F1EB74"/>
                </a:solidFill>
                <a:latin typeface="Montserrat Light" panose="00000400000000000000" pitchFamily="2" charset="0"/>
              </a:rPr>
              <a:t>Ta hänsyn till skillnader i biologisk mognad och anpassa träningen därefter för att ge alla spelare bästa möjliga förutsättningar.</a:t>
            </a:r>
            <a:br>
              <a:rPr lang="sv-SE" sz="2800">
                <a:solidFill>
                  <a:srgbClr val="F1EB74"/>
                </a:solidFill>
                <a:latin typeface="Montserrat Light" panose="00000400000000000000" pitchFamily="2" charset="0"/>
              </a:rPr>
            </a:br>
            <a:endParaRPr lang="sv-SE" sz="2800">
              <a:solidFill>
                <a:srgbClr val="F1EB74"/>
              </a:solidFill>
              <a:latin typeface="Montserrat Light" panose="00000400000000000000" pitchFamily="2" charset="0"/>
            </a:endParaRPr>
          </a:p>
          <a:p>
            <a:pPr marL="457200" indent="-457200">
              <a:buFont typeface="Arial" panose="020B0604020202020204" pitchFamily="34" charset="0"/>
              <a:buChar char="•"/>
            </a:pPr>
            <a:r>
              <a:rPr lang="sv-SE" sz="2800" b="1">
                <a:solidFill>
                  <a:srgbClr val="F1EB74"/>
                </a:solidFill>
                <a:latin typeface="Montserrat Light" panose="00000400000000000000" pitchFamily="2" charset="0"/>
              </a:rPr>
              <a:t>Fördjupa </a:t>
            </a:r>
            <a:r>
              <a:rPr lang="sv-SE" sz="2800" b="1" err="1">
                <a:solidFill>
                  <a:srgbClr val="F1EB74"/>
                </a:solidFill>
                <a:latin typeface="Montserrat Light" panose="00000400000000000000" pitchFamily="2" charset="0"/>
              </a:rPr>
              <a:t>rörelseförståelsen</a:t>
            </a:r>
            <a:r>
              <a:rPr lang="sv-SE" sz="2800" b="1">
                <a:solidFill>
                  <a:srgbClr val="F1EB74"/>
                </a:solidFill>
                <a:latin typeface="Montserrat Light" panose="00000400000000000000" pitchFamily="2" charset="0"/>
              </a:rPr>
              <a:t>: </a:t>
            </a:r>
            <a:r>
              <a:rPr lang="sv-SE" sz="2800">
                <a:solidFill>
                  <a:srgbClr val="F1EB74"/>
                </a:solidFill>
                <a:latin typeface="Montserrat Light" panose="00000400000000000000" pitchFamily="2" charset="0"/>
              </a:rPr>
              <a:t>Vidareutveckla idrottsspecifika rörelseförmågor som dribbling, passning och skott utifrån en god grund av rörelsefärdigheter.</a:t>
            </a:r>
          </a:p>
          <a:p>
            <a:endParaRPr lang="sv-SE" sz="2800">
              <a:solidFill>
                <a:srgbClr val="F1EB74"/>
              </a:solidFill>
              <a:latin typeface="Montserrat Light" panose="00000400000000000000" pitchFamily="2" charset="0"/>
            </a:endParaRPr>
          </a:p>
          <a:p>
            <a:pPr marL="457200" indent="-457200">
              <a:buFont typeface="Arial" panose="020B0604020202020204" pitchFamily="34" charset="0"/>
              <a:buChar char="•"/>
            </a:pPr>
            <a:r>
              <a:rPr lang="sv-SE" sz="2800" b="1">
                <a:solidFill>
                  <a:srgbClr val="F1EB74"/>
                </a:solidFill>
                <a:latin typeface="Montserrat Light" panose="00000400000000000000" pitchFamily="2" charset="0"/>
              </a:rPr>
              <a:t>Psykologisk trygghet: </a:t>
            </a:r>
            <a:r>
              <a:rPr lang="sv-SE" sz="2800">
                <a:solidFill>
                  <a:srgbClr val="F1EB74"/>
                </a:solidFill>
                <a:latin typeface="Montserrat Light" panose="00000400000000000000" pitchFamily="2" charset="0"/>
              </a:rPr>
              <a:t>Bli sedd av ledare och lagkompisar. Bygg lagkänsla och skapa sammanhang. </a:t>
            </a:r>
            <a:br>
              <a:rPr lang="sv-SE" sz="2800">
                <a:solidFill>
                  <a:schemeClr val="bg1"/>
                </a:solidFill>
                <a:latin typeface="Montserrat Light" panose="00000400000000000000" pitchFamily="2" charset="0"/>
              </a:rPr>
            </a:br>
            <a:endParaRPr lang="sv-SE" sz="2800">
              <a:solidFill>
                <a:schemeClr val="bg1"/>
              </a:solidFill>
              <a:latin typeface="Montserrat Light" panose="00000400000000000000" pitchFamily="2" charset="0"/>
            </a:endParaRPr>
          </a:p>
          <a:p>
            <a:r>
              <a:rPr lang="sv-SE" sz="2800">
                <a:solidFill>
                  <a:schemeClr val="bg1"/>
                </a:solidFill>
                <a:latin typeface="Montserrat Light" panose="00000400000000000000" pitchFamily="2" charset="0"/>
              </a:rPr>
              <a:t>Genom att följa dessa riktlinjer på blå nivå skapas en positiv och inkluderande innebandymiljö som lägger grunden för ett livslångt intresse för idrott.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6600" b="0" i="0" u="none" strike="noStrike" cap="none" normalizeH="0" baseline="0">
              <a:ln>
                <a:noFill/>
              </a:ln>
              <a:solidFill>
                <a:schemeClr val="bg1"/>
              </a:solidFill>
              <a:effectLst/>
            </a:endParaRPr>
          </a:p>
        </p:txBody>
      </p:sp>
    </p:spTree>
    <p:extLst>
      <p:ext uri="{BB962C8B-B14F-4D97-AF65-F5344CB8AC3E}">
        <p14:creationId xmlns:p14="http://schemas.microsoft.com/office/powerpoint/2010/main" val="258436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694F0-5B50-C3B5-3E43-EE961A891D5B}"/>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F5278E21-B44C-8E3D-DB21-CC889104993C}"/>
              </a:ext>
            </a:extLst>
          </p:cNvPr>
          <p:cNvSpPr>
            <a:spLocks noGrp="1"/>
          </p:cNvSpPr>
          <p:nvPr>
            <p:ph type="title" idx="4294967295"/>
          </p:nvPr>
        </p:nvSpPr>
        <p:spPr>
          <a:xfrm>
            <a:off x="1689651" y="4514850"/>
            <a:ext cx="21029613" cy="2649538"/>
          </a:xfrm>
        </p:spPr>
        <p:txBody>
          <a:bodyPr>
            <a:normAutofit fontScale="90000"/>
          </a:bodyPr>
          <a:lstStyle/>
          <a:p>
            <a:pPr algn="ctr"/>
            <a:r>
              <a:rPr lang="sv-SE" sz="15999">
                <a:solidFill>
                  <a:srgbClr val="F5EF88"/>
                </a:solidFill>
                <a:latin typeface="Mongoose Regular" panose="02000000000000000000" pitchFamily="2" charset="77"/>
              </a:rPr>
              <a:t>Ledarskap och lärande</a:t>
            </a:r>
            <a:br>
              <a:rPr lang="sv-SE" sz="15999">
                <a:solidFill>
                  <a:srgbClr val="F5EF88"/>
                </a:solidFill>
                <a:latin typeface="Mongoose Regular" panose="02000000000000000000" pitchFamily="2" charset="77"/>
              </a:rPr>
            </a:br>
            <a:r>
              <a:rPr lang="sv-SE" sz="15999">
                <a:solidFill>
                  <a:schemeClr val="bg1"/>
                </a:solidFill>
                <a:latin typeface="Mongoose Regular" panose="02000000000000000000" pitchFamily="2" charset="77"/>
              </a:rPr>
              <a:t>Blå nivå</a:t>
            </a:r>
          </a:p>
        </p:txBody>
      </p:sp>
    </p:spTree>
    <p:extLst>
      <p:ext uri="{BB962C8B-B14F-4D97-AF65-F5344CB8AC3E}">
        <p14:creationId xmlns:p14="http://schemas.microsoft.com/office/powerpoint/2010/main" val="29375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E6CA-0939-9259-71C0-CCE4FDFD5DC0}"/>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ECFF987B-B78C-B1AF-85CA-CE813510FAC5}"/>
              </a:ext>
            </a:extLst>
          </p:cNvPr>
          <p:cNvSpPr/>
          <p:nvPr/>
        </p:nvSpPr>
        <p:spPr>
          <a:xfrm>
            <a:off x="914401" y="1843653"/>
            <a:ext cx="22117050"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8500" b="0" i="0" u="none" strike="noStrike" kern="1200" cap="none" spc="0" normalizeH="0" baseline="0" noProof="0">
                <a:ln>
                  <a:noFill/>
                </a:ln>
                <a:solidFill>
                  <a:srgbClr val="F5EF88"/>
                </a:solidFill>
                <a:effectLst/>
                <a:uLnTx/>
                <a:uFillTx/>
                <a:latin typeface="Mongoose Regular"/>
                <a:ea typeface="+mn-ea"/>
                <a:cs typeface="+mn-cs"/>
              </a:rPr>
              <a:t>Ledarskap och lärande- </a:t>
            </a:r>
            <a:r>
              <a:rPr kumimoji="0" lang="sv-SE" sz="8500" b="0" i="0" u="none" strike="noStrike" kern="1200" cap="none" spc="0" normalizeH="0" baseline="0" noProof="0">
                <a:ln>
                  <a:noFill/>
                </a:ln>
                <a:solidFill>
                  <a:schemeClr val="bg1"/>
                </a:solidFill>
                <a:effectLst/>
                <a:uLnTx/>
                <a:uFillTx/>
                <a:latin typeface="Mongoose Regular"/>
                <a:ea typeface="+mn-ea"/>
                <a:cs typeface="+mn-cs"/>
              </a:rPr>
              <a:t>Blå nivå </a:t>
            </a: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F5EF88"/>
              </a:solidFill>
              <a:effectLst/>
              <a:uLnTx/>
              <a:uFillTx/>
              <a:latin typeface="Montserrat SemiBold" pitchFamily="2" charset="77"/>
              <a:ea typeface="+mn-ea"/>
              <a:cs typeface="+mn-cs"/>
            </a:endParaRPr>
          </a:p>
        </p:txBody>
      </p:sp>
      <p:cxnSp>
        <p:nvCxnSpPr>
          <p:cNvPr id="17" name="Rak 16">
            <a:extLst>
              <a:ext uri="{FF2B5EF4-FFF2-40B4-BE49-F238E27FC236}">
                <a16:creationId xmlns:a16="http://schemas.microsoft.com/office/drawing/2014/main" id="{1A523D18-F8D3-128B-0D46-CF8ECE330F55}"/>
              </a:ext>
            </a:extLst>
          </p:cNvPr>
          <p:cNvCxnSpPr>
            <a:cxnSpLocks/>
          </p:cNvCxnSpPr>
          <p:nvPr/>
        </p:nvCxnSpPr>
        <p:spPr>
          <a:xfrm>
            <a:off x="-25214"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E94EBA9D-1601-603D-8049-885E2701D520}"/>
              </a:ext>
            </a:extLst>
          </p:cNvPr>
          <p:cNvSpPr>
            <a:spLocks noGrp="1"/>
          </p:cNvSpPr>
          <p:nvPr>
            <p:ph type="sldNum" sz="quarter" idx="4294967295"/>
          </p:nvPr>
        </p:nvSpPr>
        <p:spPr>
          <a:xfrm>
            <a:off x="23007870" y="12353928"/>
            <a:ext cx="1460447" cy="730251"/>
          </a:xfrm>
        </p:spPr>
        <p:txBody>
          <a:bodyPr/>
          <a:lstStyle/>
          <a:p>
            <a:pPr marL="0" marR="0" lvl="0" indent="0" algn="ctr" defTabSz="1828686" rtl="0" eaLnBrk="1" fontAlgn="auto" latinLnBrk="0" hangingPunct="1">
              <a:lnSpc>
                <a:spcPct val="100000"/>
              </a:lnSpc>
              <a:spcBef>
                <a:spcPts val="0"/>
              </a:spcBef>
              <a:spcAft>
                <a:spcPts val="0"/>
              </a:spcAft>
              <a:buClrTx/>
              <a:buSzTx/>
              <a:buFontTx/>
              <a:buNone/>
              <a:tabLst/>
              <a:defRPr/>
            </a:pPr>
            <a:fld id="{5F919A4E-C2E9-6148-8511-58460454BFB7}" type="slidenum">
              <a:rPr kumimoji="0" lang="sv-SE" sz="1000" b="0" i="0" u="none" strike="noStrike" kern="1200" cap="none" spc="0" normalizeH="0" baseline="0" noProof="0" smtClean="0">
                <a:ln>
                  <a:noFill/>
                </a:ln>
                <a:solidFill>
                  <a:srgbClr val="0B0C26"/>
                </a:solidFill>
                <a:effectLst/>
                <a:uLnTx/>
                <a:uFillTx/>
                <a:latin typeface="Montserrat Light" pitchFamily="2" charset="77"/>
                <a:ea typeface="+mn-ea"/>
                <a:cs typeface="+mn-cs"/>
              </a:rPr>
              <a:pPr marL="0" marR="0" lvl="0" indent="0" algn="ctr" defTabSz="1828686" rtl="0" eaLnBrk="1" fontAlgn="auto" latinLnBrk="0" hangingPunct="1">
                <a:lnSpc>
                  <a:spcPct val="100000"/>
                </a:lnSpc>
                <a:spcBef>
                  <a:spcPts val="0"/>
                </a:spcBef>
                <a:spcAft>
                  <a:spcPts val="0"/>
                </a:spcAft>
                <a:buClrTx/>
                <a:buSzTx/>
                <a:buFontTx/>
                <a:buNone/>
                <a:tabLst/>
                <a:defRPr/>
              </a:pPr>
              <a:t>9</a:t>
            </a:fld>
            <a:endParaRPr kumimoji="0" lang="sv-SE" sz="1000" b="0" i="0" u="none" strike="noStrike" kern="1200" cap="none" spc="0" normalizeH="0" baseline="0" noProof="0">
              <a:ln>
                <a:noFill/>
              </a:ln>
              <a:solidFill>
                <a:srgbClr val="0B0C26"/>
              </a:solidFill>
              <a:effectLst/>
              <a:uLnTx/>
              <a:uFillTx/>
              <a:latin typeface="Montserrat Light" pitchFamily="2" charset="77"/>
              <a:ea typeface="+mn-ea"/>
              <a:cs typeface="+mn-cs"/>
            </a:endParaRPr>
          </a:p>
        </p:txBody>
      </p:sp>
      <p:sp>
        <p:nvSpPr>
          <p:cNvPr id="4" name="Rectangle 1">
            <a:extLst>
              <a:ext uri="{FF2B5EF4-FFF2-40B4-BE49-F238E27FC236}">
                <a16:creationId xmlns:a16="http://schemas.microsoft.com/office/drawing/2014/main" id="{1C811BEC-53A9-787E-24AB-87AC2EC59638}"/>
              </a:ext>
            </a:extLst>
          </p:cNvPr>
          <p:cNvSpPr>
            <a:spLocks noChangeArrowheads="1"/>
          </p:cNvSpPr>
          <p:nvPr/>
        </p:nvSpPr>
        <p:spPr bwMode="auto">
          <a:xfrm>
            <a:off x="2726015" y="4308727"/>
            <a:ext cx="18930381" cy="794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rPr>
              <a:t>Tänk på att anpassa ditt ledarskap till gruppens kunnande och mognad. Även i denna åldersgrupp kan barnens idrottsbakgrund, kunnande och intresse variera mycket. Några har kanske hållit på med flera andra idrotter, medan andra precis börjat med innebandy som sin första idrott. Några är kanske med för att bästa kompisen är med medan andra har hittat nya kompisar i innebandygruppen.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chemeClr val="bg1"/>
                </a:solidFill>
                <a:effectLst/>
                <a:latin typeface="Montserrat Light" panose="00000400000000000000" pitchFamily="2" charset="0"/>
                <a:cs typeface="Assistant" pitchFamily="2" charset="-79"/>
              </a:rPr>
              <a:t>Var konkret när du instruerar. Det är lättare att förstå när du visar och spelarna får härma.</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rPr>
              <a:t>Ge positiv feedback, inte bara när barnen gör ”rätt” utan också när de försöker följa dina instruktioner. Var lösningsinriktad när du vill ”rätta till fel”, ge goda råd i stället för att kritisera. Du kan också uppmuntra att spelarna ger varandra positiv feedback.</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chemeClr val="bg1"/>
                </a:solidFill>
                <a:effectLst/>
                <a:latin typeface="Montserrat Light" panose="00000400000000000000" pitchFamily="2" charset="0"/>
                <a:cs typeface="Assistant" pitchFamily="2" charset="-79"/>
              </a:rPr>
              <a:t>Bedriv träning med fokus på lärande och individuell utveckling – matcher och resultatmål är mindre viktiga. En varierad träning med lekar, teknik, spelövningar etc. ökar förutsättningarna för att flera av spelarna upplever att de lyckas.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3000" b="0" i="0" u="none" strike="noStrike" cap="none" normalizeH="0" baseline="0">
                <a:ln>
                  <a:noFill/>
                </a:ln>
                <a:solidFill>
                  <a:srgbClr val="F5EF88"/>
                </a:solidFill>
                <a:effectLst/>
                <a:latin typeface="Montserrat Light" panose="00000400000000000000" pitchFamily="2" charset="0"/>
                <a:cs typeface="Assistant" pitchFamily="2" charset="-79"/>
              </a:rPr>
              <a:t>Även i denna ålder kan det vara bra med fasta rutiner så att barnen känner igen sig. </a:t>
            </a:r>
            <a:endParaRPr kumimoji="0" lang="sv-SE" altLang="sv-SE" sz="3000" b="0" i="0" u="none" strike="noStrike" cap="none" normalizeH="0" baseline="0">
              <a:ln>
                <a:noFill/>
              </a:ln>
              <a:solidFill>
                <a:srgbClr val="F5EF88"/>
              </a:solidFill>
              <a:effectLst/>
              <a:latin typeface="Montserrat Light" panose="00000400000000000000" pitchFamily="2" charset="0"/>
            </a:endParaRPr>
          </a:p>
        </p:txBody>
      </p:sp>
      <p:cxnSp>
        <p:nvCxnSpPr>
          <p:cNvPr id="5" name="Rak 16">
            <a:extLst>
              <a:ext uri="{FF2B5EF4-FFF2-40B4-BE49-F238E27FC236}">
                <a16:creationId xmlns:a16="http://schemas.microsoft.com/office/drawing/2014/main" id="{FEAA2B59-EF2F-0573-985F-0E1E259ED627}"/>
              </a:ext>
            </a:extLst>
          </p:cNvPr>
          <p:cNvCxnSpPr>
            <a:cxnSpLocks/>
          </p:cNvCxnSpPr>
          <p:nvPr/>
        </p:nvCxnSpPr>
        <p:spPr>
          <a:xfrm>
            <a:off x="-48538" y="3334605"/>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33274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 med instruktion  -  Skrivskyddad" id="{D78FE05E-83B6-47BC-8DD6-BE8CAB9D862A}" vid="{7C7EAAC4-9706-493F-9CCE-21FDAE4B9F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1124406ECA464D8A4194C7137022BA" ma:contentTypeVersion="7" ma:contentTypeDescription="Create a new document." ma:contentTypeScope="" ma:versionID="7f76a604f548d8628f0287239e351606">
  <xsd:schema xmlns:xsd="http://www.w3.org/2001/XMLSchema" xmlns:xs="http://www.w3.org/2001/XMLSchema" xmlns:p="http://schemas.microsoft.com/office/2006/metadata/properties" xmlns:ns2="349ff3d5-b8f1-4116-a39d-51f255c14179" targetNamespace="http://schemas.microsoft.com/office/2006/metadata/properties" ma:root="true" ma:fieldsID="aaf92b07659aa1e5ffcd8570aec8eaaa" ns2:_="">
    <xsd:import namespace="349ff3d5-b8f1-4116-a39d-51f255c141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ff3d5-b8f1-4116-a39d-51f255c14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EDD54-F841-41C0-81B3-87C37C22FC7F}">
  <ds:schemaRefs>
    <ds:schemaRef ds:uri="http://schemas.microsoft.com/sharepoint/v3/contenttype/forms"/>
  </ds:schemaRefs>
</ds:datastoreItem>
</file>

<file path=customXml/itemProps2.xml><?xml version="1.0" encoding="utf-8"?>
<ds:datastoreItem xmlns:ds="http://schemas.openxmlformats.org/officeDocument/2006/customXml" ds:itemID="{B3DB7C3C-9700-4C2C-BF86-A9D3B6F4F4D4}">
  <ds:schemaRefs>
    <ds:schemaRef ds:uri="349ff3d5-b8f1-4116-a39d-51f255c141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06240F3-18AE-4616-A483-2842ECDFFF17}">
  <ds:schemaRefs>
    <ds:schemaRef ds:uri="349ff3d5-b8f1-4116-a39d-51f255c141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f4e4404-aa61-4aab-88dc-379abfc36553}" enabled="0" method="" siteId="{ef4e4404-aa61-4aab-88dc-379abfc36553}" removed="1"/>
</clbl:labelList>
</file>

<file path=docProps/app.xml><?xml version="1.0" encoding="utf-8"?>
<Properties xmlns="http://schemas.openxmlformats.org/officeDocument/2006/extended-properties" xmlns:vt="http://schemas.openxmlformats.org/officeDocument/2006/docPropsVTypes">
  <Template>GU - Inledning</Template>
  <TotalTime>1</TotalTime>
  <Words>5552</Words>
  <Application>Microsoft Office PowerPoint</Application>
  <PresentationFormat>Anpassad</PresentationFormat>
  <Paragraphs>576</Paragraphs>
  <Slides>42</Slides>
  <Notes>42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42</vt:i4>
      </vt:variant>
    </vt:vector>
  </HeadingPairs>
  <TitlesOfParts>
    <vt:vector size="51" baseType="lpstr">
      <vt:lpstr>Montserrat Light</vt:lpstr>
      <vt:lpstr>Assistant</vt:lpstr>
      <vt:lpstr>Montserrat</vt:lpstr>
      <vt:lpstr>Arial</vt:lpstr>
      <vt:lpstr>Open sans</vt:lpstr>
      <vt:lpstr>Mongoose Regular</vt:lpstr>
      <vt:lpstr>Calibri Light</vt:lpstr>
      <vt:lpstr>Montserrat SemiBold</vt:lpstr>
      <vt:lpstr>Office-tema</vt:lpstr>
      <vt:lpstr>SPELARUTVECKLINGSPLAN</vt:lpstr>
      <vt:lpstr>INTRODUKTION- SPU Blå nivå 9-12 år</vt:lpstr>
      <vt:lpstr>INNEHÅLLSFÖRTECKNING- Blå nivå (9-12 år)</vt:lpstr>
      <vt:lpstr>Svensk Innebandys Utvecklingsmodell Blå nivå</vt:lpstr>
      <vt:lpstr>PowerPoint-presentation</vt:lpstr>
      <vt:lpstr>Den goda innebandymiljön  Blå nivå</vt:lpstr>
      <vt:lpstr>PowerPoint-presentation</vt:lpstr>
      <vt:lpstr>Ledarskap och lärande Blå nivå</vt:lpstr>
      <vt:lpstr>PowerPoint-presentation</vt:lpstr>
      <vt:lpstr>GRUNDPRINCIPER  för (förening) på blå nivå</vt:lpstr>
      <vt:lpstr>Blå nivå 9-12 år- Lära sig träna</vt:lpstr>
      <vt:lpstr>9-10 år SPEL, TRÄNING OCH PLANERING</vt:lpstr>
      <vt:lpstr>PowerPoint-presentation</vt:lpstr>
      <vt:lpstr>PowerPoint-presentation</vt:lpstr>
      <vt:lpstr>11-12 år SPEL, TRÄNING OCH PLANERING</vt:lpstr>
      <vt:lpstr>PowerPoint-presentation</vt:lpstr>
      <vt:lpstr>PowerPoint-presentation</vt:lpstr>
      <vt:lpstr>FOKUSOMRÅDEN FÄRDIGHETER, BETEENDEN OCH SPELFÖRSTÅELSE Blå nivå</vt:lpstr>
      <vt:lpstr>BEGREPPSDEFENITION</vt:lpstr>
      <vt:lpstr>FOKUSOMRÅDEN</vt:lpstr>
      <vt:lpstr>UTESPELARE</vt:lpstr>
      <vt:lpstr>DEFINITIONER UTESPELARE - Blå nivå.</vt:lpstr>
      <vt:lpstr>PowerPoint-presentation</vt:lpstr>
      <vt:lpstr>PowerPoint-presentation</vt:lpstr>
      <vt:lpstr>PowerPoint-presentation</vt:lpstr>
      <vt:lpstr>MÅLVAKT</vt:lpstr>
      <vt:lpstr>DEFINITIONER</vt:lpstr>
      <vt:lpstr>PowerPoint-presentation</vt:lpstr>
      <vt:lpstr>PowerPoint-presentation</vt:lpstr>
      <vt:lpstr>PowerPoint-presentation</vt:lpstr>
      <vt:lpstr>PowerPoint-presentation</vt:lpstr>
      <vt:lpstr>LAGET</vt:lpstr>
      <vt:lpstr>PowerPoint-presentation</vt:lpstr>
      <vt:lpstr>PowerPoint-presentation</vt:lpstr>
      <vt:lpstr>TRÄNINGEN</vt:lpstr>
      <vt:lpstr>PowerPoint-presentation</vt:lpstr>
      <vt:lpstr>PowerPoint-presentation</vt:lpstr>
      <vt:lpstr>TRÄNINGEN BOLLTOUCHPRINCIPEN</vt:lpstr>
      <vt:lpstr>VERKSAMHETSPLANERING OCH UTVÄRDERING</vt:lpstr>
      <vt:lpstr>PowerPoint-presentation</vt:lpstr>
      <vt:lpstr>EXEMPEL PÅ TIDSLINJE I FÖRENINGEN- Blå nivå</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Spelarutvecklingsplan för förening- Blå nivå (Mall)</dc:title>
  <dc:creator>Johan Libäck (Värmland)</dc:creator>
  <cp:lastModifiedBy>Hanna Wiklund (Svenska IBF)</cp:lastModifiedBy>
  <cp:revision>1</cp:revision>
  <dcterms:created xsi:type="dcterms:W3CDTF">2018-08-15T10:34:53Z</dcterms:created>
  <dcterms:modified xsi:type="dcterms:W3CDTF">2025-09-26T07:35:13Z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0x010100111124406ECA464D8A4194C7137022BA</vt:lpwstr>
  </property>
  <property fmtid="{D5CDD505-2E9C-101B-9397-08002B2CF9AE}" pid="3" name="MediaServiceImageTags">
    <vt:lpwstr/>
  </property>
</Properties>
</file>